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495" r:id="rId3"/>
    <p:sldId id="512" r:id="rId4"/>
    <p:sldId id="504" r:id="rId5"/>
    <p:sldId id="505" r:id="rId6"/>
    <p:sldId id="468" r:id="rId7"/>
    <p:sldId id="511" r:id="rId8"/>
    <p:sldId id="464" r:id="rId9"/>
    <p:sldId id="469" r:id="rId10"/>
    <p:sldId id="506" r:id="rId11"/>
    <p:sldId id="466" r:id="rId12"/>
    <p:sldId id="508" r:id="rId13"/>
    <p:sldId id="475" r:id="rId14"/>
    <p:sldId id="465" r:id="rId15"/>
    <p:sldId id="476" r:id="rId16"/>
    <p:sldId id="467" r:id="rId17"/>
    <p:sldId id="478" r:id="rId18"/>
    <p:sldId id="483" r:id="rId19"/>
    <p:sldId id="485" r:id="rId20"/>
    <p:sldId id="487" r:id="rId21"/>
    <p:sldId id="480" r:id="rId22"/>
    <p:sldId id="498" r:id="rId23"/>
    <p:sldId id="499" r:id="rId24"/>
    <p:sldId id="500" r:id="rId25"/>
    <p:sldId id="491" r:id="rId26"/>
    <p:sldId id="507" r:id="rId27"/>
    <p:sldId id="510" r:id="rId28"/>
    <p:sldId id="509" r:id="rId29"/>
    <p:sldId id="514" r:id="rId30"/>
    <p:sldId id="481" r:id="rId31"/>
    <p:sldId id="501" r:id="rId32"/>
    <p:sldId id="477" r:id="rId33"/>
    <p:sldId id="513" r:id="rId34"/>
    <p:sldId id="497" r:id="rId35"/>
    <p:sldId id="482" r:id="rId36"/>
    <p:sldId id="502" r:id="rId37"/>
    <p:sldId id="462" r:id="rId38"/>
    <p:sldId id="484" r:id="rId39"/>
    <p:sldId id="486" r:id="rId40"/>
    <p:sldId id="4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F2C7"/>
    <a:srgbClr val="9A0088"/>
    <a:srgbClr val="BF9DCC"/>
    <a:srgbClr val="BCDCD7"/>
    <a:srgbClr val="950000"/>
    <a:srgbClr val="5E376D"/>
    <a:srgbClr val="FFC030"/>
    <a:srgbClr val="5F9798"/>
    <a:srgbClr val="BAB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81700"/>
  </p:normalViewPr>
  <p:slideViewPr>
    <p:cSldViewPr snapToGrid="0" snapToObjects="1" showGuides="1">
      <p:cViewPr varScale="1">
        <p:scale>
          <a:sx n="97" d="100"/>
          <a:sy n="97" d="100"/>
        </p:scale>
        <p:origin x="146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3017B-FA32-0B48-BC55-DA58422C966B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184FB-C4C1-2E42-BFBF-E5AAFB00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1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8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2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this end, in the following we will heavily use the </a:t>
            </a:r>
            <a:r>
              <a:rPr lang="en-US" dirty="0" err="1"/>
              <a:t>oneelectron</a:t>
            </a:r>
            <a:r>
              <a:rPr lang="en-US" dirty="0"/>
              <a:t> transition density matrix (1TDM) TIJ, whose elements in general can be defined as</a:t>
            </a:r>
          </a:p>
          <a:p>
            <a:r>
              <a:rPr lang="en-US" dirty="0"/>
              <a:t>Here, </a:t>
            </a:r>
            <a:r>
              <a:rPr lang="en-US" dirty="0" err="1"/>
              <a:t>a^y</a:t>
            </a:r>
            <a:r>
              <a:rPr lang="en-US" dirty="0"/>
              <a:t> r is the creation operator for orbital /r; </a:t>
            </a:r>
            <a:r>
              <a:rPr lang="en-US" dirty="0" err="1"/>
              <a:t>a^s</a:t>
            </a:r>
            <a:r>
              <a:rPr lang="en-US" dirty="0"/>
              <a:t> the annihilation operator for orbital /s, and I and J are two excited state indices. We will mostly consider transition density matrices between the ground state and an excited state I, which we write as 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number of non-vanishing orbital: sign of multiconfigurational character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the 1TDM, we can now proceed to decompose the excitation into different local and CT contributions. For this purpose, we compute the charge transfer numbers.</a:t>
            </a:r>
          </a:p>
          <a:p>
            <a:r>
              <a:rPr lang="en-US" dirty="0"/>
              <a:t>where the hole is restricted to a fragment A of the system and the electron to fragment B. Practically speaking, the integral in Eq. (2) is evaluated using a population analysis scheme leading to straightforward matrix operations, and one can either use a formula8,25 analogous to Mayer’s bond order47 or work with </a:t>
            </a:r>
            <a:r>
              <a:rPr lang="en-US" dirty="0" err="1"/>
              <a:t>Löwdin</a:t>
            </a:r>
            <a:r>
              <a:rPr lang="en-US" dirty="0"/>
              <a:t> orthogonalization.4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39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this end, in the following we will heavily use the </a:t>
            </a:r>
            <a:r>
              <a:rPr lang="en-US" dirty="0" err="1"/>
              <a:t>oneelectron</a:t>
            </a:r>
            <a:r>
              <a:rPr lang="en-US" dirty="0"/>
              <a:t> transition density matrix (1TDM) TIJ, whose elements in general can be defined as</a:t>
            </a:r>
          </a:p>
          <a:p>
            <a:r>
              <a:rPr lang="en-US" dirty="0"/>
              <a:t>Here, </a:t>
            </a:r>
            <a:r>
              <a:rPr lang="en-US" dirty="0" err="1"/>
              <a:t>a^y</a:t>
            </a:r>
            <a:r>
              <a:rPr lang="en-US" dirty="0"/>
              <a:t> r is the creation operator for orbital /r; </a:t>
            </a:r>
            <a:r>
              <a:rPr lang="en-US" dirty="0" err="1"/>
              <a:t>a^s</a:t>
            </a:r>
            <a:r>
              <a:rPr lang="en-US" dirty="0"/>
              <a:t> the annihilation operator for orbital /s, and I and J are two excited state indices. We will mostly consider transition density matrices between the ground state and an excited state I, which we write as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6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this end, in the following we will heavily use the </a:t>
            </a:r>
            <a:r>
              <a:rPr lang="en-US" dirty="0" err="1"/>
              <a:t>oneelectron</a:t>
            </a:r>
            <a:r>
              <a:rPr lang="en-US" dirty="0"/>
              <a:t> transition density matrix (1TDM) TIJ, whose elements in general can be defined as</a:t>
            </a:r>
          </a:p>
          <a:p>
            <a:r>
              <a:rPr lang="en-US" dirty="0"/>
              <a:t>Here, </a:t>
            </a:r>
            <a:r>
              <a:rPr lang="en-US" dirty="0" err="1"/>
              <a:t>a^y</a:t>
            </a:r>
            <a:r>
              <a:rPr lang="en-US" dirty="0"/>
              <a:t> r is the creation operator for orbital /r; </a:t>
            </a:r>
            <a:r>
              <a:rPr lang="en-US" dirty="0" err="1"/>
              <a:t>a^s</a:t>
            </a:r>
            <a:r>
              <a:rPr lang="en-US" dirty="0"/>
              <a:t> the annihilation operator for orbital /s, and I and J are two excited state indices. We will mostly consider transition density matrices between the ground state and an excited state I, which we write as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72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this end, in the following we will heavily use the </a:t>
            </a:r>
            <a:r>
              <a:rPr lang="en-US" dirty="0" err="1"/>
              <a:t>oneelectron</a:t>
            </a:r>
            <a:r>
              <a:rPr lang="en-US" dirty="0"/>
              <a:t> transition density matrix (1TDM) TIJ, whose elements in general can be defined as</a:t>
            </a:r>
          </a:p>
          <a:p>
            <a:r>
              <a:rPr lang="en-US" dirty="0"/>
              <a:t>Here, </a:t>
            </a:r>
            <a:r>
              <a:rPr lang="en-US" dirty="0" err="1"/>
              <a:t>a^y</a:t>
            </a:r>
            <a:r>
              <a:rPr lang="en-US" dirty="0"/>
              <a:t> r is the creation operator for orbital /r; </a:t>
            </a:r>
            <a:r>
              <a:rPr lang="en-US" dirty="0" err="1"/>
              <a:t>a^s</a:t>
            </a:r>
            <a:r>
              <a:rPr lang="en-US" dirty="0"/>
              <a:t> the annihilation operator for orbital /s, and I and J are two excited state indices. We will mostly consider transition density matrices between the ground state and an excited state I, which we write as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24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7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58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75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1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adulteration of diesel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withkerosene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contains a higher level of sulfur results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theemission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SOxderivatives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atmosphere</a:t>
            </a:r>
          </a:p>
          <a:p>
            <a:r>
              <a:rPr lang="en-US" dirty="0"/>
              <a:t>A chemical system based on 4-DNS, a well-</a:t>
            </a:r>
            <a:r>
              <a:rPr lang="en-US" dirty="0" err="1"/>
              <a:t>knownfluorescentmolecular</a:t>
            </a:r>
            <a:r>
              <a:rPr lang="en-US" dirty="0"/>
              <a:t> rotor sensitive to viscosity, was used to obtain </a:t>
            </a:r>
            <a:r>
              <a:rPr lang="en-US" dirty="0" err="1"/>
              <a:t>simpleand</a:t>
            </a:r>
            <a:r>
              <a:rPr lang="en-US" dirty="0"/>
              <a:t> efficient test strips for the detection of diesel </a:t>
            </a:r>
            <a:r>
              <a:rPr lang="en-US" dirty="0" err="1"/>
              <a:t>fueladulteration</a:t>
            </a:r>
            <a:r>
              <a:rPr lang="en-US" dirty="0"/>
              <a:t>.</a:t>
            </a:r>
          </a:p>
          <a:p>
            <a:r>
              <a:rPr lang="en-US" dirty="0"/>
              <a:t>Screenshot 2024-04-03 at 15.19.48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65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71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98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96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25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95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68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05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50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7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72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adulteration of diesel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withkerosene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contains a higher level of sulfur results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theemission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SOxderivatives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atmosphere</a:t>
            </a:r>
          </a:p>
          <a:p>
            <a:r>
              <a:rPr lang="en-US" dirty="0"/>
              <a:t>A chemical system based on 4-DNS, a well-</a:t>
            </a:r>
            <a:r>
              <a:rPr lang="en-US" dirty="0" err="1"/>
              <a:t>knownfluorescentmolecular</a:t>
            </a:r>
            <a:r>
              <a:rPr lang="en-US" dirty="0"/>
              <a:t> rotor sensitive to viscosity, was used to obtain </a:t>
            </a:r>
            <a:r>
              <a:rPr lang="en-US" dirty="0" err="1"/>
              <a:t>simpleand</a:t>
            </a:r>
            <a:r>
              <a:rPr lang="en-US" dirty="0"/>
              <a:t> efficient test strips for the detection of diesel </a:t>
            </a:r>
            <a:r>
              <a:rPr lang="en-US" dirty="0" err="1"/>
              <a:t>fueladulteration</a:t>
            </a:r>
            <a:r>
              <a:rPr lang="en-US" dirty="0"/>
              <a:t>.</a:t>
            </a:r>
          </a:p>
          <a:p>
            <a:r>
              <a:rPr lang="en-US" dirty="0"/>
              <a:t>Screenshot 2024-04-03 at 15.19.48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65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36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34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this end, in the following we will heavily use the </a:t>
            </a:r>
            <a:r>
              <a:rPr lang="en-US" dirty="0" err="1"/>
              <a:t>oneelectron</a:t>
            </a:r>
            <a:r>
              <a:rPr lang="en-US" dirty="0"/>
              <a:t> transition density matrix (1TDM) TIJ, whose elements in general can be defined as</a:t>
            </a:r>
          </a:p>
          <a:p>
            <a:r>
              <a:rPr lang="en-US" dirty="0"/>
              <a:t>Here, </a:t>
            </a:r>
            <a:r>
              <a:rPr lang="en-US" dirty="0" err="1"/>
              <a:t>a^y</a:t>
            </a:r>
            <a:r>
              <a:rPr lang="en-US" dirty="0"/>
              <a:t> r is the creation operator for orbital /r; </a:t>
            </a:r>
            <a:r>
              <a:rPr lang="en-US" dirty="0" err="1"/>
              <a:t>a^s</a:t>
            </a:r>
            <a:r>
              <a:rPr lang="en-US" dirty="0"/>
              <a:t> the annihilation operator for orbital /s, and I and J are two excited state indices. We will mostly consider transition density matrices between the ground state and an excited state I, which we write as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77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this end, in the following we will heavily use the </a:t>
            </a:r>
            <a:r>
              <a:rPr lang="en-US" dirty="0" err="1"/>
              <a:t>oneelectron</a:t>
            </a:r>
            <a:r>
              <a:rPr lang="en-US" dirty="0"/>
              <a:t> transition density matrix (1TDM) TIJ, whose elements in general can be defined as</a:t>
            </a:r>
          </a:p>
          <a:p>
            <a:r>
              <a:rPr lang="en-US" dirty="0"/>
              <a:t>Here, </a:t>
            </a:r>
            <a:r>
              <a:rPr lang="en-US" dirty="0" err="1"/>
              <a:t>a^y</a:t>
            </a:r>
            <a:r>
              <a:rPr lang="en-US" dirty="0"/>
              <a:t> r is the creation operator for orbital /r; </a:t>
            </a:r>
            <a:r>
              <a:rPr lang="en-US" dirty="0" err="1"/>
              <a:t>a^s</a:t>
            </a:r>
            <a:r>
              <a:rPr lang="en-US" dirty="0"/>
              <a:t> the annihilation operator for orbital /s, and I and J are two excited state indices. We will mostly consider transition density matrices between the ground state and an excited state I, which we write as 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number of non-vanishing orbital: sign of multiconfigurational character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the 1TDM, we can now proceed to decompose the excitation into different local and CT contributions. For this purpose, we compute the charge transfer numbers.</a:t>
            </a:r>
          </a:p>
          <a:p>
            <a:r>
              <a:rPr lang="en-US" dirty="0"/>
              <a:t>where the hole is restricted to a fragment A of the system and the electron to fragment B. Practically speaking, the integral in Eq. (2) is evaluated using a population analysis scheme leading to straightforward matrix operations, and one can either use a formula8,25 analogous to Mayer’s bond order47 or work with </a:t>
            </a:r>
            <a:r>
              <a:rPr lang="en-US" dirty="0" err="1"/>
              <a:t>Löwdin</a:t>
            </a:r>
            <a:r>
              <a:rPr lang="en-US" dirty="0"/>
              <a:t> orthogonalization.4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992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52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38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this end, in the following we will heavily use the </a:t>
            </a:r>
            <a:r>
              <a:rPr lang="en-US" dirty="0" err="1"/>
              <a:t>oneelectron</a:t>
            </a:r>
            <a:r>
              <a:rPr lang="en-US" dirty="0"/>
              <a:t> transition density matrix (1TDM) TIJ, whose elements in general can be defined as</a:t>
            </a:r>
          </a:p>
          <a:p>
            <a:r>
              <a:rPr lang="en-US" dirty="0"/>
              <a:t>Here, </a:t>
            </a:r>
            <a:r>
              <a:rPr lang="en-US" dirty="0" err="1"/>
              <a:t>a^y</a:t>
            </a:r>
            <a:r>
              <a:rPr lang="en-US" dirty="0"/>
              <a:t> r is the creation operator for orbital /r; </a:t>
            </a:r>
            <a:r>
              <a:rPr lang="en-US" dirty="0" err="1"/>
              <a:t>a^s</a:t>
            </a:r>
            <a:r>
              <a:rPr lang="en-US" dirty="0"/>
              <a:t> the annihilation operator for orbital /s, and I and J are two excited state indices. We will mostly consider transition density matrices between the ground state and an excited state I, which we write as 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678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57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74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8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adulteration of diesel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withkerosene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contains a higher level of sulfur results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theemission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SOxderivatives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atmosphere</a:t>
            </a:r>
          </a:p>
          <a:p>
            <a:r>
              <a:rPr lang="en-US" dirty="0"/>
              <a:t>A chemical system based on 4-DNS, a well-</a:t>
            </a:r>
            <a:r>
              <a:rPr lang="en-US" dirty="0" err="1"/>
              <a:t>knownfluorescentmolecular</a:t>
            </a:r>
            <a:r>
              <a:rPr lang="en-US" dirty="0"/>
              <a:t> rotor sensitive to viscosity, was used to obtain </a:t>
            </a:r>
            <a:r>
              <a:rPr lang="en-US" dirty="0" err="1"/>
              <a:t>simpleand</a:t>
            </a:r>
            <a:r>
              <a:rPr lang="en-US" dirty="0"/>
              <a:t> efficient test strips for the detection of diesel </a:t>
            </a:r>
            <a:r>
              <a:rPr lang="en-US" dirty="0" err="1"/>
              <a:t>fueladulteration</a:t>
            </a:r>
            <a:r>
              <a:rPr lang="en-US" dirty="0"/>
              <a:t>.</a:t>
            </a:r>
          </a:p>
          <a:p>
            <a:r>
              <a:rPr lang="en-US" dirty="0"/>
              <a:t>Screenshot 2024-04-03 at 15.19.48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75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1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adulteration of diesel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withkerosene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contains a higher level of sulfur results in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theemission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SOxderivatives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atmosphere</a:t>
            </a:r>
          </a:p>
          <a:p>
            <a:r>
              <a:rPr lang="en-US" dirty="0"/>
              <a:t>A chemical system based on 4-DNS, a well-</a:t>
            </a:r>
            <a:r>
              <a:rPr lang="en-US" dirty="0" err="1"/>
              <a:t>knownfluorescentmolecular</a:t>
            </a:r>
            <a:r>
              <a:rPr lang="en-US" dirty="0"/>
              <a:t> rotor sensitive to viscosity, was used to obtain </a:t>
            </a:r>
            <a:r>
              <a:rPr lang="en-US" dirty="0" err="1"/>
              <a:t>simpleand</a:t>
            </a:r>
            <a:r>
              <a:rPr lang="en-US" dirty="0"/>
              <a:t> efficient test strips for the detection of diesel </a:t>
            </a:r>
            <a:r>
              <a:rPr lang="en-US" dirty="0" err="1"/>
              <a:t>fueladulteration</a:t>
            </a:r>
            <a:r>
              <a:rPr lang="en-US" dirty="0"/>
              <a:t>.</a:t>
            </a:r>
          </a:p>
          <a:p>
            <a:r>
              <a:rPr lang="en-US" dirty="0"/>
              <a:t>Screenshot 2024-04-03 at 15.19.48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9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87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9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35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 eggs are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references, clues, or inside jokes placed in media such as TV shows, movies, video games, and websites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They are often hard to spot and may reveal new details about the story or pay homage to an inspiration that the creators loved.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184FB-C4C1-2E42-BFBF-E5AAFB004B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A7B9B-76DE-3B41-A12E-669198031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18B76-DB50-5240-89DE-2CE932514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B0FD3-68BF-6B42-B7AB-566D536F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0FDE1-712F-F647-A0D1-7F1ACFE005FC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1D2FF-0065-7746-9BD7-5DF2F8B7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ED3DC-0BDD-4847-82CB-AEE19010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18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BD40-7F92-0847-B4B1-BEB2399C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8E920-BB29-6A43-AE74-2FE130965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84E73-8F73-034B-B116-5B132BE1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B0755-6221-6140-871C-054E88A952D7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7170-D92B-2F4E-90C2-B5E58DAB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C2F1E-F1E1-AD46-B806-5F455ED9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6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020BBA-9A15-ED47-9288-3CF2B7403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EF477-B007-7F45-BC7F-B45D9B2A1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E978-256B-FB4F-9335-F7075EDA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58AF9-C98D-7A45-8CA4-97CA6CEF61DD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A3E02-0520-2848-9C63-B33FBAB6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4BF4B-7398-EC4C-B76F-73A79F1F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8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4AF1-0FC6-B248-94FE-86D6F4B3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956E-C5E4-9B43-A554-985A847F5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3E65-0263-7547-8BAF-FBCAF613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95FD-B81C-7F4D-BD99-81A756F0AC8C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9973D-1F7C-714C-B939-832B9FEC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64474-8769-4246-8D61-4295E6BA1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8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A90C-C7C9-BA44-9F60-8FEAEF63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BC15A-301E-BD4B-A8A6-145939028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0D2A2-12B3-CB46-AB97-805D248AC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353A1-49B0-FA46-8574-94528934FFD3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47297-EBA4-204A-888D-4FD3C805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A3D90-DC4B-0F46-B48A-0ECB9515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958C-3B03-CF4B-A688-8B8341A6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DCA19-EA5A-6543-863F-B5984541A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368F9-CF7D-E94D-963F-EE535A632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1BABC-8305-3A47-9EA9-E678FCDA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AEBB-DE4C-A044-A700-21DEF6467073}" type="datetime1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F2360-48B7-9D4F-A6B5-DB8B29FDC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C4A1D-34F6-2B4B-8CD0-1D70B524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05CD-D5F6-624C-ACBF-9A54E72E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1BCAE-5FB5-C14C-835D-3D711D43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73978-2D91-F140-ABEE-A7A58256E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6B7BA-9143-274D-AE3A-705102E62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B23443-F3D3-BC47-8D76-4E24D5379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AE81DD-3B43-3943-AE32-BEC88B5F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6F25E-8EB6-8142-97EA-796C81435F13}" type="datetime1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206D5-9B55-C141-8635-2615F814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F7D13-EDBB-1C42-BE6C-A53D19E1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2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E9A3-FE46-EE47-A73A-C0FDC378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2B07DA-9863-534C-AAF4-7B4CB4BC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7CABF-5FC3-A14C-9CB2-48EE0E4C36AF}" type="datetime1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33847-262E-704A-A860-C9E934E0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E6B8C-0A53-7144-B6A6-6FF03933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89AF6-352E-8A48-A0BF-B0BBB732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8786-4AC1-2D4A-9DCD-815723979B3D}" type="datetime1">
              <a:rPr lang="en-US" smtClean="0"/>
              <a:t>7/8/24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C1388-9F3D-AC4B-BDA6-B181D010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AD775-833C-E24B-85FB-3229CAF1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2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DC27-F3ED-584B-9725-ABE61A28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8475F-68D5-6149-A568-8F149B928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E5801-452C-6144-A229-CEA6500E5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2A2E8-C361-904A-BFCB-E4365C55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4D54-5567-5447-8549-B0160D379300}" type="datetime1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A9D19-DD24-414E-B791-187E73B2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C6F35-90F2-0944-9029-AE8CAF0D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9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48FA9-71CF-3043-8E16-92BBDB8C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46625C-1506-1748-B33C-BBC9F1AC5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7493E-589C-764B-AD05-FD86CAFF1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68951-3372-A241-8AB7-75A4C789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85D1-009C-9A40-8EBA-72B5A13877FB}" type="datetime1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5209F-64E7-E640-9655-0C50AE52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FD3E6-4256-0144-A146-466DABE8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2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12E8D-446C-304A-BE6B-E03F8938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35811-A5C7-874E-91AD-70703558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08064-6B44-514F-B7B0-1D857895B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FDE03-C90A-A64C-9C0B-4AAD70E58622}" type="datetime1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DD91-58BE-6948-AEA1-3A3AE78A6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3340E-1274-9942-9893-EC76AD279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779D-F32D-7944-96D8-6340AEDC3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8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3.png"/><Relationship Id="rId7" Type="http://schemas.openxmlformats.org/officeDocument/2006/relationships/hyperlink" Target="https://doi.org/10.1021/acs.jpcc.3c0555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3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33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3" Type="http://schemas.openxmlformats.org/officeDocument/2006/relationships/image" Target="../media/image38.emf"/><Relationship Id="rId7" Type="http://schemas.openxmlformats.org/officeDocument/2006/relationships/image" Target="../media/image430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60.png"/><Relationship Id="rId10" Type="http://schemas.openxmlformats.org/officeDocument/2006/relationships/image" Target="../media/image39.emf"/><Relationship Id="rId4" Type="http://schemas.openxmlformats.org/officeDocument/2006/relationships/image" Target="../media/image33.tiff"/><Relationship Id="rId9" Type="http://schemas.openxmlformats.org/officeDocument/2006/relationships/image" Target="../media/image4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3" Type="http://schemas.openxmlformats.org/officeDocument/2006/relationships/image" Target="../media/image38.emf"/><Relationship Id="rId7" Type="http://schemas.openxmlformats.org/officeDocument/2006/relationships/image" Target="../media/image470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emf"/><Relationship Id="rId10" Type="http://schemas.openxmlformats.org/officeDocument/2006/relationships/image" Target="../media/image460.png"/><Relationship Id="rId4" Type="http://schemas.openxmlformats.org/officeDocument/2006/relationships/image" Target="../media/image33.tiff"/><Relationship Id="rId9" Type="http://schemas.openxmlformats.org/officeDocument/2006/relationships/image" Target="../media/image4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3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microsoft.com/office/2007/relationships/hdphoto" Target="../media/hdphoto2.wdp"/><Relationship Id="rId10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3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microsoft.com/office/2007/relationships/hdphoto" Target="../media/hdphoto2.wdp"/><Relationship Id="rId10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3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microsoft.com/office/2007/relationships/hdphoto" Target="../media/hdphoto2.wdp"/><Relationship Id="rId10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2.wdp"/><Relationship Id="rId5" Type="http://schemas.openxmlformats.org/officeDocument/2006/relationships/image" Target="../media/image52.emf"/><Relationship Id="rId10" Type="http://schemas.openxmlformats.org/officeDocument/2006/relationships/image" Target="../media/image5.png"/><Relationship Id="rId4" Type="http://schemas.openxmlformats.org/officeDocument/2006/relationships/image" Target="../media/image51.emf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9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86.png"/><Relationship Id="rId9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11" Type="http://schemas.microsoft.com/office/2007/relationships/hdphoto" Target="../media/hdphoto2.wdp"/><Relationship Id="rId5" Type="http://schemas.openxmlformats.org/officeDocument/2006/relationships/image" Target="../media/image51.emf"/><Relationship Id="rId10" Type="http://schemas.openxmlformats.org/officeDocument/2006/relationships/image" Target="../media/image5.png"/><Relationship Id="rId4" Type="http://schemas.openxmlformats.org/officeDocument/2006/relationships/image" Target="../media/image50.emf"/><Relationship Id="rId9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91.png"/><Relationship Id="rId5" Type="http://schemas.openxmlformats.org/officeDocument/2006/relationships/image" Target="../media/image30.png"/><Relationship Id="rId15" Type="http://schemas.microsoft.com/office/2007/relationships/hdphoto" Target="../media/hdphoto2.wdp"/><Relationship Id="rId10" Type="http://schemas.openxmlformats.org/officeDocument/2006/relationships/image" Target="../media/image90.png"/><Relationship Id="rId4" Type="http://schemas.openxmlformats.org/officeDocument/2006/relationships/image" Target="../media/image29.png"/><Relationship Id="rId1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3.png"/><Relationship Id="rId7" Type="http://schemas.openxmlformats.org/officeDocument/2006/relationships/hyperlink" Target="https://doi.org/10.1021/acs.jpcc.3c0555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4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5.png"/><Relationship Id="rId7" Type="http://schemas.openxmlformats.org/officeDocument/2006/relationships/image" Target="../media/image57.tiff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1.tiff"/><Relationship Id="rId5" Type="http://schemas.openxmlformats.org/officeDocument/2006/relationships/image" Target="../media/image55.jpg"/><Relationship Id="rId10" Type="http://schemas.openxmlformats.org/officeDocument/2006/relationships/image" Target="../media/image60.tiff"/><Relationship Id="rId4" Type="http://schemas.microsoft.com/office/2007/relationships/hdphoto" Target="../media/hdphoto2.wdp"/><Relationship Id="rId9" Type="http://schemas.openxmlformats.org/officeDocument/2006/relationships/image" Target="../media/image59.tif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7.sv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sv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2.emf"/><Relationship Id="rId12" Type="http://schemas.microsoft.com/office/2007/relationships/hdphoto" Target="../media/hdphoto2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5.png"/><Relationship Id="rId5" Type="http://schemas.openxmlformats.org/officeDocument/2006/relationships/image" Target="../media/image50.emf"/><Relationship Id="rId10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3" Type="http://schemas.openxmlformats.org/officeDocument/2006/relationships/image" Target="../media/image38.emf"/><Relationship Id="rId7" Type="http://schemas.openxmlformats.org/officeDocument/2006/relationships/image" Target="../media/image49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4.emf"/><Relationship Id="rId10" Type="http://schemas.openxmlformats.org/officeDocument/2006/relationships/image" Target="../media/image460.png"/><Relationship Id="rId4" Type="http://schemas.openxmlformats.org/officeDocument/2006/relationships/image" Target="../media/image33.tiff"/><Relationship Id="rId9" Type="http://schemas.openxmlformats.org/officeDocument/2006/relationships/image" Target="../media/image4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.png"/><Relationship Id="rId3" Type="http://schemas.openxmlformats.org/officeDocument/2006/relationships/image" Target="../media/image39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47.png"/><Relationship Id="rId5" Type="http://schemas.openxmlformats.org/officeDocument/2006/relationships/image" Target="../media/image410.png"/><Relationship Id="rId10" Type="http://schemas.openxmlformats.org/officeDocument/2006/relationships/image" Target="../media/image46.png"/><Relationship Id="rId4" Type="http://schemas.openxmlformats.org/officeDocument/2006/relationships/image" Target="../media/image400.png"/><Relationship Id="rId9" Type="http://schemas.openxmlformats.org/officeDocument/2006/relationships/image" Target="../media/image45.png"/><Relationship Id="rId1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microsoft.com/office/2007/relationships/hdphoto" Target="../media/hdphoto2.wdp"/><Relationship Id="rId5" Type="http://schemas.openxmlformats.org/officeDocument/2006/relationships/image" Target="../media/image52.emf"/><Relationship Id="rId10" Type="http://schemas.openxmlformats.org/officeDocument/2006/relationships/image" Target="../media/image5.png"/><Relationship Id="rId4" Type="http://schemas.openxmlformats.org/officeDocument/2006/relationships/image" Target="../media/image51.emf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11" Type="http://schemas.microsoft.com/office/2007/relationships/hdphoto" Target="../media/hdphoto2.wdp"/><Relationship Id="rId5" Type="http://schemas.openxmlformats.org/officeDocument/2006/relationships/image" Target="../media/image66.emf"/><Relationship Id="rId10" Type="http://schemas.openxmlformats.org/officeDocument/2006/relationships/image" Target="../media/image5.png"/><Relationship Id="rId4" Type="http://schemas.openxmlformats.org/officeDocument/2006/relationships/image" Target="../media/image65.emf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5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68.png"/><Relationship Id="rId5" Type="http://schemas.openxmlformats.org/officeDocument/2006/relationships/image" Target="../media/image33.tiff"/><Relationship Id="rId10" Type="http://schemas.openxmlformats.org/officeDocument/2006/relationships/image" Target="../media/image67.png"/><Relationship Id="rId4" Type="http://schemas.microsoft.com/office/2007/relationships/hdphoto" Target="../media/hdphoto3.wdp"/><Relationship Id="rId9" Type="http://schemas.openxmlformats.org/officeDocument/2006/relationships/image" Target="../media/image3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9.emf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5.png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43.emf"/><Relationship Id="rId4" Type="http://schemas.microsoft.com/office/2007/relationships/hdphoto" Target="../media/hdphoto5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5.png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43.emf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jpeg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3.png"/><Relationship Id="rId3" Type="http://schemas.openxmlformats.org/officeDocument/2006/relationships/image" Target="../media/image26.tiff"/><Relationship Id="rId7" Type="http://schemas.openxmlformats.org/officeDocument/2006/relationships/image" Target="../media/image31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9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10.png"/><Relationship Id="rId5" Type="http://schemas.openxmlformats.org/officeDocument/2006/relationships/image" Target="../media/image29.png"/><Relationship Id="rId15" Type="http://schemas.openxmlformats.org/officeDocument/2006/relationships/image" Target="../media/image5.png"/><Relationship Id="rId10" Type="http://schemas.openxmlformats.org/officeDocument/2006/relationships/image" Target="../media/image300.png"/><Relationship Id="rId4" Type="http://schemas.openxmlformats.org/officeDocument/2006/relationships/image" Target="../media/image28.png"/><Relationship Id="rId9" Type="http://schemas.openxmlformats.org/officeDocument/2006/relationships/image" Target="../media/image290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6A15A88-001A-4EEF-8984-D87E6435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228490-B81B-B044-A49B-A383C5F604BB}"/>
              </a:ext>
            </a:extLst>
          </p:cNvPr>
          <p:cNvSpPr txBox="1">
            <a:spLocks/>
          </p:cNvSpPr>
          <p:nvPr/>
        </p:nvSpPr>
        <p:spPr>
          <a:xfrm>
            <a:off x="5306096" y="-643939"/>
            <a:ext cx="6860145" cy="382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400" b="1" dirty="0">
                <a:solidFill>
                  <a:srgbClr val="9A008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4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sorption &amp; A</a:t>
            </a:r>
            <a:r>
              <a:rPr lang="en-US" sz="4400" b="1" dirty="0">
                <a:solidFill>
                  <a:srgbClr val="4CF2C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4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sorption </a:t>
            </a:r>
          </a:p>
          <a:p>
            <a:pPr algn="r"/>
            <a:r>
              <a:rPr lang="en-US" sz="44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Push-Pull Functionalized Stilbene on an Amorphous Silica Glass </a:t>
            </a:r>
            <a:endParaRPr lang="en-U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 descr="A colorful background with curves&#10;&#10;Description automatically generated with medium confidence">
            <a:extLst>
              <a:ext uri="{FF2B5EF4-FFF2-40B4-BE49-F238E27FC236}">
                <a16:creationId xmlns:a16="http://schemas.microsoft.com/office/drawing/2014/main" id="{7ED92794-5E4A-D2E3-5976-09D1AB9B6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66" r="38552"/>
          <a:stretch/>
        </p:blipFill>
        <p:spPr>
          <a:xfrm>
            <a:off x="1" y="10"/>
            <a:ext cx="4551219" cy="6857990"/>
          </a:xfrm>
          <a:custGeom>
            <a:avLst/>
            <a:gdLst/>
            <a:ahLst/>
            <a:cxnLst/>
            <a:rect l="l" t="t" r="r" b="b"/>
            <a:pathLst>
              <a:path w="4551219" h="6858000">
                <a:moveTo>
                  <a:pt x="4194211" y="6564619"/>
                </a:moveTo>
                <a:lnTo>
                  <a:pt x="4194211" y="6564620"/>
                </a:lnTo>
                <a:cubicBezTo>
                  <a:pt x="4204498" y="6575478"/>
                  <a:pt x="4210595" y="6582146"/>
                  <a:pt x="4216690" y="6588625"/>
                </a:cubicBezTo>
                <a:lnTo>
                  <a:pt x="4233312" y="6625224"/>
                </a:lnTo>
                <a:lnTo>
                  <a:pt x="4226218" y="6662539"/>
                </a:lnTo>
                <a:lnTo>
                  <a:pt x="4226217" y="6662540"/>
                </a:lnTo>
                <a:lnTo>
                  <a:pt x="4226216" y="6662543"/>
                </a:lnTo>
                <a:lnTo>
                  <a:pt x="4214767" y="6683026"/>
                </a:lnTo>
                <a:lnTo>
                  <a:pt x="4211619" y="6702975"/>
                </a:lnTo>
                <a:lnTo>
                  <a:pt x="4211619" y="6702976"/>
                </a:lnTo>
                <a:cubicBezTo>
                  <a:pt x="4212024" y="6716168"/>
                  <a:pt x="4217168" y="6729218"/>
                  <a:pt x="4225455" y="6742552"/>
                </a:cubicBezTo>
                <a:lnTo>
                  <a:pt x="4225456" y="6742554"/>
                </a:lnTo>
                <a:lnTo>
                  <a:pt x="4244933" y="6812061"/>
                </a:lnTo>
                <a:lnTo>
                  <a:pt x="4244933" y="6812063"/>
                </a:lnTo>
                <a:lnTo>
                  <a:pt x="4244933" y="6812062"/>
                </a:lnTo>
                <a:lnTo>
                  <a:pt x="4244933" y="6812061"/>
                </a:lnTo>
                <a:lnTo>
                  <a:pt x="4240159" y="6776799"/>
                </a:lnTo>
                <a:lnTo>
                  <a:pt x="4225456" y="6742554"/>
                </a:lnTo>
                <a:lnTo>
                  <a:pt x="4225455" y="6742551"/>
                </a:lnTo>
                <a:lnTo>
                  <a:pt x="4211619" y="6702975"/>
                </a:lnTo>
                <a:lnTo>
                  <a:pt x="4226216" y="6662543"/>
                </a:lnTo>
                <a:lnTo>
                  <a:pt x="4226217" y="6662541"/>
                </a:lnTo>
                <a:lnTo>
                  <a:pt x="4226218" y="6662539"/>
                </a:lnTo>
                <a:lnTo>
                  <a:pt x="4233301" y="6645551"/>
                </a:lnTo>
                <a:lnTo>
                  <a:pt x="4233312" y="6625224"/>
                </a:lnTo>
                <a:lnTo>
                  <a:pt x="4233312" y="6625223"/>
                </a:lnTo>
                <a:cubicBezTo>
                  <a:pt x="4231216" y="6611340"/>
                  <a:pt x="4225168" y="6597577"/>
                  <a:pt x="4216690" y="6588624"/>
                </a:cubicBezTo>
                <a:close/>
                <a:moveTo>
                  <a:pt x="4274532" y="6438980"/>
                </a:moveTo>
                <a:lnTo>
                  <a:pt x="4254602" y="6463839"/>
                </a:lnTo>
                <a:lnTo>
                  <a:pt x="4254600" y="6463848"/>
                </a:lnTo>
                <a:lnTo>
                  <a:pt x="4240803" y="6513011"/>
                </a:lnTo>
                <a:lnTo>
                  <a:pt x="4221998" y="6546193"/>
                </a:lnTo>
                <a:lnTo>
                  <a:pt x="4221998" y="6546194"/>
                </a:lnTo>
                <a:lnTo>
                  <a:pt x="4238336" y="6521803"/>
                </a:lnTo>
                <a:lnTo>
                  <a:pt x="4240803" y="6513011"/>
                </a:lnTo>
                <a:lnTo>
                  <a:pt x="4243614" y="6508051"/>
                </a:lnTo>
                <a:lnTo>
                  <a:pt x="4254600" y="6463848"/>
                </a:lnTo>
                <a:lnTo>
                  <a:pt x="4254602" y="6463840"/>
                </a:lnTo>
                <a:cubicBezTo>
                  <a:pt x="4257553" y="6451649"/>
                  <a:pt x="4265030" y="6444076"/>
                  <a:pt x="4274532" y="6438980"/>
                </a:cubicBezTo>
                <a:close/>
                <a:moveTo>
                  <a:pt x="4360506" y="6365203"/>
                </a:moveTo>
                <a:lnTo>
                  <a:pt x="4359224" y="6387909"/>
                </a:lnTo>
                <a:lnTo>
                  <a:pt x="4357461" y="6391548"/>
                </a:lnTo>
                <a:lnTo>
                  <a:pt x="4349806" y="6407331"/>
                </a:lnTo>
                <a:lnTo>
                  <a:pt x="4349806" y="6407332"/>
                </a:lnTo>
                <a:lnTo>
                  <a:pt x="4357461" y="6391548"/>
                </a:lnTo>
                <a:lnTo>
                  <a:pt x="4359225" y="6387909"/>
                </a:lnTo>
                <a:close/>
                <a:moveTo>
                  <a:pt x="4121437" y="4221390"/>
                </a:moveTo>
                <a:lnTo>
                  <a:pt x="4121437" y="4221391"/>
                </a:lnTo>
                <a:cubicBezTo>
                  <a:pt x="4122199" y="4232060"/>
                  <a:pt x="4122389" y="4243872"/>
                  <a:pt x="4127153" y="4253014"/>
                </a:cubicBezTo>
                <a:cubicBezTo>
                  <a:pt x="4139346" y="4277401"/>
                  <a:pt x="4154966" y="4300070"/>
                  <a:pt x="4166969" y="4324645"/>
                </a:cubicBezTo>
                <a:lnTo>
                  <a:pt x="4175923" y="4363890"/>
                </a:lnTo>
                <a:lnTo>
                  <a:pt x="4175161" y="4482003"/>
                </a:lnTo>
                <a:cubicBezTo>
                  <a:pt x="4172493" y="4546775"/>
                  <a:pt x="4171921" y="4612499"/>
                  <a:pt x="4115151" y="4659173"/>
                </a:cubicBezTo>
                <a:cubicBezTo>
                  <a:pt x="4110579" y="4662985"/>
                  <a:pt x="4107911" y="4671175"/>
                  <a:pt x="4107149" y="4677654"/>
                </a:cubicBezTo>
                <a:cubicBezTo>
                  <a:pt x="4103530" y="4707563"/>
                  <a:pt x="4103148" y="4738234"/>
                  <a:pt x="4097242" y="4767763"/>
                </a:cubicBezTo>
                <a:cubicBezTo>
                  <a:pt x="4094861" y="4779574"/>
                  <a:pt x="4094052" y="4790386"/>
                  <a:pt x="4095933" y="4800482"/>
                </a:cubicBezTo>
                <a:lnTo>
                  <a:pt x="4095933" y="4800483"/>
                </a:lnTo>
                <a:cubicBezTo>
                  <a:pt x="4097814" y="4810580"/>
                  <a:pt x="4102387" y="4819963"/>
                  <a:pt x="4110769" y="4828916"/>
                </a:cubicBezTo>
                <a:lnTo>
                  <a:pt x="4132950" y="4863342"/>
                </a:lnTo>
                <a:lnTo>
                  <a:pt x="4140479" y="4889274"/>
                </a:lnTo>
                <a:lnTo>
                  <a:pt x="4138774" y="4912167"/>
                </a:lnTo>
                <a:cubicBezTo>
                  <a:pt x="4137059" y="4919977"/>
                  <a:pt x="4136702" y="4927121"/>
                  <a:pt x="4137372" y="4933803"/>
                </a:cubicBezTo>
                <a:lnTo>
                  <a:pt x="4137372" y="4933804"/>
                </a:lnTo>
                <a:lnTo>
                  <a:pt x="4142131" y="4952672"/>
                </a:lnTo>
                <a:lnTo>
                  <a:pt x="4144924" y="4957453"/>
                </a:lnTo>
                <a:lnTo>
                  <a:pt x="4146202" y="4961455"/>
                </a:lnTo>
                <a:cubicBezTo>
                  <a:pt x="4150713" y="4970096"/>
                  <a:pt x="4156419" y="4978393"/>
                  <a:pt x="4162206" y="4987037"/>
                </a:cubicBezTo>
                <a:cubicBezTo>
                  <a:pt x="4173445" y="5003801"/>
                  <a:pt x="4187543" y="5022852"/>
                  <a:pt x="4188685" y="5041521"/>
                </a:cubicBezTo>
                <a:cubicBezTo>
                  <a:pt x="4189304" y="5052095"/>
                  <a:pt x="4192222" y="5062299"/>
                  <a:pt x="4195901" y="5072375"/>
                </a:cubicBezTo>
                <a:lnTo>
                  <a:pt x="4201805" y="5087442"/>
                </a:lnTo>
                <a:lnTo>
                  <a:pt x="4214832" y="5133219"/>
                </a:lnTo>
                <a:lnTo>
                  <a:pt x="4214833" y="5133224"/>
                </a:lnTo>
                <a:lnTo>
                  <a:pt x="4208118" y="5166112"/>
                </a:lnTo>
                <a:lnTo>
                  <a:pt x="4208118" y="5166113"/>
                </a:lnTo>
                <a:cubicBezTo>
                  <a:pt x="4207356" y="5167637"/>
                  <a:pt x="4207928" y="5169780"/>
                  <a:pt x="4208809" y="5172090"/>
                </a:cubicBezTo>
                <a:lnTo>
                  <a:pt x="4211356" y="5179067"/>
                </a:lnTo>
                <a:cubicBezTo>
                  <a:pt x="4214976" y="5196594"/>
                  <a:pt x="4215024" y="5213597"/>
                  <a:pt x="4211190" y="5229433"/>
                </a:cubicBezTo>
                <a:lnTo>
                  <a:pt x="4200644" y="5248928"/>
                </a:lnTo>
                <a:lnTo>
                  <a:pt x="4187733" y="5272795"/>
                </a:lnTo>
                <a:cubicBezTo>
                  <a:pt x="4176088" y="5285440"/>
                  <a:pt x="4168382" y="5298594"/>
                  <a:pt x="4163830" y="5312287"/>
                </a:cubicBezTo>
                <a:lnTo>
                  <a:pt x="4162774" y="5321350"/>
                </a:lnTo>
                <a:lnTo>
                  <a:pt x="4160300" y="5326162"/>
                </a:lnTo>
                <a:lnTo>
                  <a:pt x="4158854" y="5355013"/>
                </a:lnTo>
                <a:lnTo>
                  <a:pt x="4158854" y="5355014"/>
                </a:lnTo>
                <a:cubicBezTo>
                  <a:pt x="4159503" y="5364882"/>
                  <a:pt x="4161206" y="5375002"/>
                  <a:pt x="4163730" y="5385384"/>
                </a:cubicBezTo>
                <a:cubicBezTo>
                  <a:pt x="4166969" y="5398721"/>
                  <a:pt x="4169255" y="5412057"/>
                  <a:pt x="4171921" y="5425582"/>
                </a:cubicBezTo>
                <a:cubicBezTo>
                  <a:pt x="4175731" y="5443870"/>
                  <a:pt x="4179733" y="5462351"/>
                  <a:pt x="4183543" y="5480637"/>
                </a:cubicBezTo>
                <a:lnTo>
                  <a:pt x="4188067" y="5507667"/>
                </a:lnTo>
                <a:lnTo>
                  <a:pt x="4177448" y="5531691"/>
                </a:lnTo>
                <a:lnTo>
                  <a:pt x="4177447" y="5531692"/>
                </a:lnTo>
                <a:cubicBezTo>
                  <a:pt x="4170398" y="5537599"/>
                  <a:pt x="4167206" y="5542648"/>
                  <a:pt x="4167302" y="5547577"/>
                </a:cubicBezTo>
                <a:lnTo>
                  <a:pt x="4167302" y="5547578"/>
                </a:lnTo>
                <a:cubicBezTo>
                  <a:pt x="4167397" y="5552507"/>
                  <a:pt x="4170779" y="5557317"/>
                  <a:pt x="4176875" y="5562746"/>
                </a:cubicBezTo>
                <a:cubicBezTo>
                  <a:pt x="4219548" y="5600467"/>
                  <a:pt x="4246219" y="5646189"/>
                  <a:pt x="4248123" y="5704483"/>
                </a:cubicBezTo>
                <a:cubicBezTo>
                  <a:pt x="4248505" y="5716485"/>
                  <a:pt x="4251171" y="5728678"/>
                  <a:pt x="4254029" y="5740488"/>
                </a:cubicBezTo>
                <a:cubicBezTo>
                  <a:pt x="4255744" y="5747728"/>
                  <a:pt x="4257650" y="5756493"/>
                  <a:pt x="4262794" y="5760873"/>
                </a:cubicBezTo>
                <a:cubicBezTo>
                  <a:pt x="4302037" y="5794974"/>
                  <a:pt x="4329280" y="5837457"/>
                  <a:pt x="4351189" y="5883751"/>
                </a:cubicBezTo>
                <a:lnTo>
                  <a:pt x="4351191" y="5883755"/>
                </a:lnTo>
                <a:lnTo>
                  <a:pt x="4369094" y="5935945"/>
                </a:lnTo>
                <a:lnTo>
                  <a:pt x="4369096" y="5935949"/>
                </a:lnTo>
                <a:lnTo>
                  <a:pt x="4365476" y="5993289"/>
                </a:lnTo>
                <a:lnTo>
                  <a:pt x="4365475" y="5993290"/>
                </a:lnTo>
                <a:cubicBezTo>
                  <a:pt x="4364334" y="6004530"/>
                  <a:pt x="4364524" y="6017484"/>
                  <a:pt x="4358999" y="6026439"/>
                </a:cubicBezTo>
                <a:cubicBezTo>
                  <a:pt x="4341662" y="6054824"/>
                  <a:pt x="4322994" y="6082257"/>
                  <a:pt x="4302799" y="6108737"/>
                </a:cubicBezTo>
                <a:cubicBezTo>
                  <a:pt x="4294131" y="6120073"/>
                  <a:pt x="4289178" y="6126883"/>
                  <a:pt x="4289107" y="6133313"/>
                </a:cubicBezTo>
                <a:lnTo>
                  <a:pt x="4289107" y="6133314"/>
                </a:lnTo>
                <a:lnTo>
                  <a:pt x="4292807" y="6143189"/>
                </a:lnTo>
                <a:lnTo>
                  <a:pt x="4304703" y="6155599"/>
                </a:lnTo>
                <a:lnTo>
                  <a:pt x="4304706" y="6155602"/>
                </a:lnTo>
                <a:cubicBezTo>
                  <a:pt x="4326994" y="6175797"/>
                  <a:pt x="4338614" y="6200944"/>
                  <a:pt x="4343376" y="6228756"/>
                </a:cubicBezTo>
                <a:lnTo>
                  <a:pt x="4360713" y="6361539"/>
                </a:lnTo>
                <a:lnTo>
                  <a:pt x="4360713" y="6361538"/>
                </a:lnTo>
                <a:cubicBezTo>
                  <a:pt x="4357093" y="6317150"/>
                  <a:pt x="4350808" y="6272763"/>
                  <a:pt x="4343376" y="6228755"/>
                </a:cubicBezTo>
                <a:cubicBezTo>
                  <a:pt x="4338614" y="6200943"/>
                  <a:pt x="4326994" y="6175796"/>
                  <a:pt x="4304706" y="6155601"/>
                </a:cubicBezTo>
                <a:lnTo>
                  <a:pt x="4304703" y="6155599"/>
                </a:lnTo>
                <a:lnTo>
                  <a:pt x="4289107" y="6133314"/>
                </a:lnTo>
                <a:lnTo>
                  <a:pt x="4302799" y="6108738"/>
                </a:lnTo>
                <a:cubicBezTo>
                  <a:pt x="4322994" y="6082258"/>
                  <a:pt x="4341662" y="6054825"/>
                  <a:pt x="4358999" y="6026440"/>
                </a:cubicBezTo>
                <a:cubicBezTo>
                  <a:pt x="4364524" y="6017485"/>
                  <a:pt x="4364334" y="6004531"/>
                  <a:pt x="4365475" y="5993291"/>
                </a:cubicBezTo>
                <a:lnTo>
                  <a:pt x="4365476" y="5993289"/>
                </a:lnTo>
                <a:lnTo>
                  <a:pt x="4368929" y="5964476"/>
                </a:lnTo>
                <a:lnTo>
                  <a:pt x="4369096" y="5935949"/>
                </a:lnTo>
                <a:lnTo>
                  <a:pt x="4369096" y="5935948"/>
                </a:lnTo>
                <a:lnTo>
                  <a:pt x="4369094" y="5935945"/>
                </a:lnTo>
                <a:lnTo>
                  <a:pt x="4362214" y="5909350"/>
                </a:lnTo>
                <a:lnTo>
                  <a:pt x="4351191" y="5883755"/>
                </a:lnTo>
                <a:lnTo>
                  <a:pt x="4351189" y="5883750"/>
                </a:lnTo>
                <a:cubicBezTo>
                  <a:pt x="4329280" y="5837456"/>
                  <a:pt x="4302037" y="5794973"/>
                  <a:pt x="4262794" y="5760872"/>
                </a:cubicBezTo>
                <a:cubicBezTo>
                  <a:pt x="4257650" y="5756492"/>
                  <a:pt x="4255744" y="5747727"/>
                  <a:pt x="4254029" y="5740487"/>
                </a:cubicBezTo>
                <a:cubicBezTo>
                  <a:pt x="4251171" y="5728677"/>
                  <a:pt x="4248505" y="5716484"/>
                  <a:pt x="4248123" y="5704482"/>
                </a:cubicBezTo>
                <a:cubicBezTo>
                  <a:pt x="4246219" y="5646188"/>
                  <a:pt x="4219548" y="5600466"/>
                  <a:pt x="4176875" y="5562745"/>
                </a:cubicBezTo>
                <a:lnTo>
                  <a:pt x="4167302" y="5547577"/>
                </a:lnTo>
                <a:lnTo>
                  <a:pt x="4177447" y="5531693"/>
                </a:lnTo>
                <a:lnTo>
                  <a:pt x="4177448" y="5531691"/>
                </a:lnTo>
                <a:lnTo>
                  <a:pt x="4185847" y="5520421"/>
                </a:lnTo>
                <a:lnTo>
                  <a:pt x="4188067" y="5507667"/>
                </a:lnTo>
                <a:lnTo>
                  <a:pt x="4188067" y="5507666"/>
                </a:lnTo>
                <a:cubicBezTo>
                  <a:pt x="4188020" y="5498831"/>
                  <a:pt x="4185448" y="5489496"/>
                  <a:pt x="4183543" y="5480636"/>
                </a:cubicBezTo>
                <a:cubicBezTo>
                  <a:pt x="4179733" y="5462350"/>
                  <a:pt x="4175731" y="5443869"/>
                  <a:pt x="4171921" y="5425581"/>
                </a:cubicBezTo>
                <a:cubicBezTo>
                  <a:pt x="4169255" y="5412056"/>
                  <a:pt x="4166969" y="5398720"/>
                  <a:pt x="4163730" y="5385383"/>
                </a:cubicBezTo>
                <a:lnTo>
                  <a:pt x="4158854" y="5355013"/>
                </a:lnTo>
                <a:lnTo>
                  <a:pt x="4162774" y="5321350"/>
                </a:lnTo>
                <a:lnTo>
                  <a:pt x="4187733" y="5272796"/>
                </a:lnTo>
                <a:lnTo>
                  <a:pt x="4200644" y="5248928"/>
                </a:lnTo>
                <a:lnTo>
                  <a:pt x="4211191" y="5229432"/>
                </a:lnTo>
                <a:lnTo>
                  <a:pt x="4211356" y="5179067"/>
                </a:lnTo>
                <a:lnTo>
                  <a:pt x="4211356" y="5179066"/>
                </a:lnTo>
                <a:cubicBezTo>
                  <a:pt x="4210880" y="5176875"/>
                  <a:pt x="4209690" y="5174399"/>
                  <a:pt x="4208809" y="5172089"/>
                </a:cubicBezTo>
                <a:lnTo>
                  <a:pt x="4208118" y="5166113"/>
                </a:lnTo>
                <a:lnTo>
                  <a:pt x="4214833" y="5133224"/>
                </a:lnTo>
                <a:lnTo>
                  <a:pt x="4214833" y="5133223"/>
                </a:lnTo>
                <a:lnTo>
                  <a:pt x="4214832" y="5133219"/>
                </a:lnTo>
                <a:lnTo>
                  <a:pt x="4207690" y="5102460"/>
                </a:lnTo>
                <a:lnTo>
                  <a:pt x="4201805" y="5087442"/>
                </a:lnTo>
                <a:lnTo>
                  <a:pt x="4201799" y="5087422"/>
                </a:lnTo>
                <a:cubicBezTo>
                  <a:pt x="4195713" y="5072410"/>
                  <a:pt x="4189614" y="5057380"/>
                  <a:pt x="4188685" y="5041520"/>
                </a:cubicBezTo>
                <a:cubicBezTo>
                  <a:pt x="4187543" y="5022851"/>
                  <a:pt x="4173445" y="5003800"/>
                  <a:pt x="4162206" y="4987036"/>
                </a:cubicBezTo>
                <a:lnTo>
                  <a:pt x="4144924" y="4957453"/>
                </a:lnTo>
                <a:lnTo>
                  <a:pt x="4137372" y="4933804"/>
                </a:lnTo>
                <a:lnTo>
                  <a:pt x="4138774" y="4912168"/>
                </a:lnTo>
                <a:cubicBezTo>
                  <a:pt x="4140536" y="4904357"/>
                  <a:pt x="4141048" y="4896713"/>
                  <a:pt x="4140479" y="4889275"/>
                </a:cubicBezTo>
                <a:lnTo>
                  <a:pt x="4140479" y="4889274"/>
                </a:lnTo>
                <a:lnTo>
                  <a:pt x="4135701" y="4867613"/>
                </a:lnTo>
                <a:lnTo>
                  <a:pt x="4132950" y="4863342"/>
                </a:lnTo>
                <a:lnTo>
                  <a:pt x="4131200" y="4857316"/>
                </a:lnTo>
                <a:cubicBezTo>
                  <a:pt x="4126057" y="4847213"/>
                  <a:pt x="4119056" y="4837702"/>
                  <a:pt x="4110769" y="4828915"/>
                </a:cubicBezTo>
                <a:lnTo>
                  <a:pt x="4095933" y="4800482"/>
                </a:lnTo>
                <a:lnTo>
                  <a:pt x="4097242" y="4767764"/>
                </a:lnTo>
                <a:cubicBezTo>
                  <a:pt x="4103148" y="4738235"/>
                  <a:pt x="4103530" y="4707564"/>
                  <a:pt x="4107149" y="4677655"/>
                </a:cubicBezTo>
                <a:cubicBezTo>
                  <a:pt x="4107911" y="4671176"/>
                  <a:pt x="4110579" y="4662986"/>
                  <a:pt x="4115151" y="4659174"/>
                </a:cubicBezTo>
                <a:cubicBezTo>
                  <a:pt x="4171921" y="4612500"/>
                  <a:pt x="4172493" y="4546776"/>
                  <a:pt x="4175161" y="4482004"/>
                </a:cubicBezTo>
                <a:cubicBezTo>
                  <a:pt x="4176875" y="4442761"/>
                  <a:pt x="4176875" y="4403325"/>
                  <a:pt x="4175923" y="4363890"/>
                </a:cubicBezTo>
                <a:lnTo>
                  <a:pt x="4175923" y="4363889"/>
                </a:lnTo>
                <a:cubicBezTo>
                  <a:pt x="4175731" y="4350553"/>
                  <a:pt x="4172683" y="4336456"/>
                  <a:pt x="4166969" y="4324644"/>
                </a:cubicBezTo>
                <a:cubicBezTo>
                  <a:pt x="4154966" y="4300069"/>
                  <a:pt x="4139346" y="4277400"/>
                  <a:pt x="4127153" y="4253013"/>
                </a:cubicBezTo>
                <a:close/>
                <a:moveTo>
                  <a:pt x="4190328" y="2836171"/>
                </a:moveTo>
                <a:lnTo>
                  <a:pt x="4181637" y="2848792"/>
                </a:lnTo>
                <a:cubicBezTo>
                  <a:pt x="4176637" y="2865009"/>
                  <a:pt x="4170779" y="2881306"/>
                  <a:pt x="4166033" y="2897784"/>
                </a:cubicBezTo>
                <a:lnTo>
                  <a:pt x="4165004" y="2903549"/>
                </a:lnTo>
                <a:lnTo>
                  <a:pt x="4161730" y="2914327"/>
                </a:lnTo>
                <a:lnTo>
                  <a:pt x="4157099" y="2947858"/>
                </a:lnTo>
                <a:lnTo>
                  <a:pt x="4157098" y="2947861"/>
                </a:lnTo>
                <a:lnTo>
                  <a:pt x="4157098" y="2947862"/>
                </a:lnTo>
                <a:cubicBezTo>
                  <a:pt x="4156729" y="2959156"/>
                  <a:pt x="4157729" y="2970575"/>
                  <a:pt x="4160682" y="2982148"/>
                </a:cubicBezTo>
                <a:lnTo>
                  <a:pt x="4172375" y="3077401"/>
                </a:lnTo>
                <a:lnTo>
                  <a:pt x="4159920" y="3172653"/>
                </a:lnTo>
                <a:cubicBezTo>
                  <a:pt x="4134011" y="3276479"/>
                  <a:pt x="4106579" y="3380304"/>
                  <a:pt x="4112293" y="3489466"/>
                </a:cubicBezTo>
                <a:cubicBezTo>
                  <a:pt x="4113245" y="3507562"/>
                  <a:pt x="4101624" y="3529089"/>
                  <a:pt x="4090194" y="3544712"/>
                </a:cubicBezTo>
                <a:cubicBezTo>
                  <a:pt x="4079336" y="3559667"/>
                  <a:pt x="4073477" y="3566811"/>
                  <a:pt x="4072572" y="3574407"/>
                </a:cubicBezTo>
                <a:lnTo>
                  <a:pt x="4072572" y="3574408"/>
                </a:lnTo>
                <a:cubicBezTo>
                  <a:pt x="4071667" y="3582004"/>
                  <a:pt x="4075716" y="3590053"/>
                  <a:pt x="4084670" y="3606817"/>
                </a:cubicBezTo>
                <a:cubicBezTo>
                  <a:pt x="4089052" y="3614819"/>
                  <a:pt x="4091718" y="3624725"/>
                  <a:pt x="4098196" y="3630632"/>
                </a:cubicBezTo>
                <a:lnTo>
                  <a:pt x="4115925" y="3654415"/>
                </a:lnTo>
                <a:lnTo>
                  <a:pt x="4118836" y="3665923"/>
                </a:lnTo>
                <a:lnTo>
                  <a:pt x="4122437" y="3680163"/>
                </a:lnTo>
                <a:lnTo>
                  <a:pt x="4118389" y="3734836"/>
                </a:lnTo>
                <a:lnTo>
                  <a:pt x="4118389" y="3734837"/>
                </a:lnTo>
                <a:cubicBezTo>
                  <a:pt x="4117437" y="3741315"/>
                  <a:pt x="4116103" y="3749125"/>
                  <a:pt x="4118771" y="3754652"/>
                </a:cubicBezTo>
                <a:lnTo>
                  <a:pt x="4125128" y="3789775"/>
                </a:lnTo>
                <a:lnTo>
                  <a:pt x="4110197" y="3822471"/>
                </a:lnTo>
                <a:cubicBezTo>
                  <a:pt x="4103149" y="3831901"/>
                  <a:pt x="4097529" y="3842045"/>
                  <a:pt x="4095862" y="3852618"/>
                </a:cubicBezTo>
                <a:lnTo>
                  <a:pt x="4095862" y="3852619"/>
                </a:lnTo>
                <a:lnTo>
                  <a:pt x="4096642" y="3868763"/>
                </a:lnTo>
                <a:lnTo>
                  <a:pt x="4105245" y="3885336"/>
                </a:lnTo>
                <a:lnTo>
                  <a:pt x="4105245" y="3885338"/>
                </a:lnTo>
                <a:cubicBezTo>
                  <a:pt x="4114961" y="3897721"/>
                  <a:pt x="4122367" y="3910318"/>
                  <a:pt x="4127626" y="3923124"/>
                </a:cubicBezTo>
                <a:lnTo>
                  <a:pt x="4137130" y="3962159"/>
                </a:lnTo>
                <a:lnTo>
                  <a:pt x="4121438" y="4043837"/>
                </a:lnTo>
                <a:lnTo>
                  <a:pt x="4121437" y="4043838"/>
                </a:lnTo>
                <a:cubicBezTo>
                  <a:pt x="4112674" y="4063841"/>
                  <a:pt x="4107292" y="4083701"/>
                  <a:pt x="4106316" y="4103824"/>
                </a:cubicBezTo>
                <a:lnTo>
                  <a:pt x="4106316" y="4103825"/>
                </a:lnTo>
                <a:lnTo>
                  <a:pt x="4108283" y="4134255"/>
                </a:lnTo>
                <a:lnTo>
                  <a:pt x="4117627" y="4165381"/>
                </a:lnTo>
                <a:lnTo>
                  <a:pt x="4117627" y="4165383"/>
                </a:lnTo>
                <a:lnTo>
                  <a:pt x="4121532" y="4192387"/>
                </a:lnTo>
                <a:lnTo>
                  <a:pt x="4121532" y="4192386"/>
                </a:lnTo>
                <a:cubicBezTo>
                  <a:pt x="4121628" y="4182766"/>
                  <a:pt x="4121056" y="4173479"/>
                  <a:pt x="4117627" y="4165382"/>
                </a:cubicBezTo>
                <a:lnTo>
                  <a:pt x="4117627" y="4165381"/>
                </a:lnTo>
                <a:lnTo>
                  <a:pt x="4106316" y="4103825"/>
                </a:lnTo>
                <a:lnTo>
                  <a:pt x="4121437" y="4043839"/>
                </a:lnTo>
                <a:lnTo>
                  <a:pt x="4121438" y="4043837"/>
                </a:lnTo>
                <a:lnTo>
                  <a:pt x="4134740" y="4002409"/>
                </a:lnTo>
                <a:lnTo>
                  <a:pt x="4137130" y="3962159"/>
                </a:lnTo>
                <a:lnTo>
                  <a:pt x="4137130" y="3962158"/>
                </a:lnTo>
                <a:cubicBezTo>
                  <a:pt x="4134868" y="3935726"/>
                  <a:pt x="4124677" y="3910103"/>
                  <a:pt x="4105245" y="3885337"/>
                </a:cubicBezTo>
                <a:lnTo>
                  <a:pt x="4105245" y="3885336"/>
                </a:lnTo>
                <a:lnTo>
                  <a:pt x="4095862" y="3852619"/>
                </a:lnTo>
                <a:lnTo>
                  <a:pt x="4110197" y="3822472"/>
                </a:lnTo>
                <a:cubicBezTo>
                  <a:pt x="4118389" y="3811613"/>
                  <a:pt x="4123533" y="3800896"/>
                  <a:pt x="4125128" y="3789776"/>
                </a:cubicBezTo>
                <a:lnTo>
                  <a:pt x="4125128" y="3789775"/>
                </a:lnTo>
                <a:cubicBezTo>
                  <a:pt x="4126724" y="3778654"/>
                  <a:pt x="4124771" y="3767129"/>
                  <a:pt x="4118771" y="3754651"/>
                </a:cubicBezTo>
                <a:lnTo>
                  <a:pt x="4118389" y="3734837"/>
                </a:lnTo>
                <a:lnTo>
                  <a:pt x="4122437" y="3680163"/>
                </a:lnTo>
                <a:lnTo>
                  <a:pt x="4122437" y="3680162"/>
                </a:lnTo>
                <a:lnTo>
                  <a:pt x="4118836" y="3665923"/>
                </a:lnTo>
                <a:lnTo>
                  <a:pt x="4115925" y="3654415"/>
                </a:lnTo>
                <a:lnTo>
                  <a:pt x="4115925" y="3654415"/>
                </a:lnTo>
                <a:lnTo>
                  <a:pt x="4115925" y="3654415"/>
                </a:lnTo>
                <a:cubicBezTo>
                  <a:pt x="4112115" y="3646122"/>
                  <a:pt x="4106436" y="3638156"/>
                  <a:pt x="4098196" y="3630631"/>
                </a:cubicBezTo>
                <a:cubicBezTo>
                  <a:pt x="4091718" y="3624724"/>
                  <a:pt x="4089052" y="3614818"/>
                  <a:pt x="4084670" y="3606816"/>
                </a:cubicBezTo>
                <a:cubicBezTo>
                  <a:pt x="4080193" y="3598434"/>
                  <a:pt x="4076942" y="3592231"/>
                  <a:pt x="4074924" y="3587173"/>
                </a:cubicBezTo>
                <a:lnTo>
                  <a:pt x="4072572" y="3574407"/>
                </a:lnTo>
                <a:lnTo>
                  <a:pt x="4077651" y="3562320"/>
                </a:lnTo>
                <a:cubicBezTo>
                  <a:pt x="4080586" y="3557715"/>
                  <a:pt x="4084765" y="3552190"/>
                  <a:pt x="4090194" y="3544713"/>
                </a:cubicBezTo>
                <a:cubicBezTo>
                  <a:pt x="4101624" y="3529090"/>
                  <a:pt x="4113245" y="3507563"/>
                  <a:pt x="4112293" y="3489467"/>
                </a:cubicBezTo>
                <a:cubicBezTo>
                  <a:pt x="4106579" y="3380305"/>
                  <a:pt x="4134011" y="3276480"/>
                  <a:pt x="4159920" y="3172654"/>
                </a:cubicBezTo>
                <a:cubicBezTo>
                  <a:pt x="4167922" y="3140649"/>
                  <a:pt x="4172160" y="3109025"/>
                  <a:pt x="4172375" y="3077401"/>
                </a:cubicBezTo>
                <a:lnTo>
                  <a:pt x="4172375" y="3077400"/>
                </a:lnTo>
                <a:cubicBezTo>
                  <a:pt x="4172589" y="3045776"/>
                  <a:pt x="4168779" y="3014152"/>
                  <a:pt x="4160682" y="2982147"/>
                </a:cubicBezTo>
                <a:lnTo>
                  <a:pt x="4157098" y="2947862"/>
                </a:lnTo>
                <a:lnTo>
                  <a:pt x="4157099" y="2947858"/>
                </a:lnTo>
                <a:lnTo>
                  <a:pt x="4165004" y="2903549"/>
                </a:lnTo>
                <a:lnTo>
                  <a:pt x="4181637" y="2848793"/>
                </a:lnTo>
                <a:cubicBezTo>
                  <a:pt x="4182970" y="2844316"/>
                  <a:pt x="4186256" y="2839982"/>
                  <a:pt x="4190328" y="2836172"/>
                </a:cubicBezTo>
                <a:close/>
                <a:moveTo>
                  <a:pt x="3705842" y="1508457"/>
                </a:moveTo>
                <a:lnTo>
                  <a:pt x="3677748" y="1596213"/>
                </a:lnTo>
                <a:cubicBezTo>
                  <a:pt x="3675271" y="1604978"/>
                  <a:pt x="3676796" y="1615836"/>
                  <a:pt x="3679653" y="1624980"/>
                </a:cubicBezTo>
                <a:cubicBezTo>
                  <a:pt x="3689369" y="1656223"/>
                  <a:pt x="3713754" y="1676036"/>
                  <a:pt x="3736234" y="1697753"/>
                </a:cubicBezTo>
                <a:cubicBezTo>
                  <a:pt x="3746141" y="1707279"/>
                  <a:pt x="3753189" y="1720423"/>
                  <a:pt x="3758903" y="1733188"/>
                </a:cubicBezTo>
                <a:cubicBezTo>
                  <a:pt x="3773574" y="1766335"/>
                  <a:pt x="3786718" y="1800246"/>
                  <a:pt x="3800624" y="1833775"/>
                </a:cubicBezTo>
                <a:cubicBezTo>
                  <a:pt x="3801958" y="1837013"/>
                  <a:pt x="3805387" y="1839679"/>
                  <a:pt x="3808245" y="1842158"/>
                </a:cubicBezTo>
                <a:cubicBezTo>
                  <a:pt x="3838346" y="1866922"/>
                  <a:pt x="3868635" y="1891497"/>
                  <a:pt x="3898736" y="1916454"/>
                </a:cubicBezTo>
                <a:cubicBezTo>
                  <a:pt x="3904450" y="1921216"/>
                  <a:pt x="3908642" y="1928076"/>
                  <a:pt x="3914166" y="1933219"/>
                </a:cubicBezTo>
                <a:cubicBezTo>
                  <a:pt x="3921786" y="1940459"/>
                  <a:pt x="3929027" y="1949603"/>
                  <a:pt x="3938171" y="1953413"/>
                </a:cubicBezTo>
                <a:cubicBezTo>
                  <a:pt x="3966936" y="1965224"/>
                  <a:pt x="3979320" y="1987894"/>
                  <a:pt x="3984654" y="2016469"/>
                </a:cubicBezTo>
                <a:cubicBezTo>
                  <a:pt x="3989607" y="2042570"/>
                  <a:pt x="3993799" y="2068669"/>
                  <a:pt x="3999513" y="2094578"/>
                </a:cubicBezTo>
                <a:cubicBezTo>
                  <a:pt x="4006371" y="2126201"/>
                  <a:pt x="4013801" y="2157636"/>
                  <a:pt x="4022184" y="2188879"/>
                </a:cubicBezTo>
                <a:cubicBezTo>
                  <a:pt x="4025804" y="2202404"/>
                  <a:pt x="4029994" y="2216692"/>
                  <a:pt x="4037424" y="2228314"/>
                </a:cubicBezTo>
                <a:cubicBezTo>
                  <a:pt x="4057999" y="2260890"/>
                  <a:pt x="4071905" y="2295753"/>
                  <a:pt x="4066381" y="2334044"/>
                </a:cubicBezTo>
                <a:cubicBezTo>
                  <a:pt x="4061999" y="2364715"/>
                  <a:pt x="4073239" y="2390434"/>
                  <a:pt x="4090766" y="2409485"/>
                </a:cubicBezTo>
                <a:cubicBezTo>
                  <a:pt x="4098720" y="2418154"/>
                  <a:pt x="4104233" y="2426976"/>
                  <a:pt x="4107867" y="2435912"/>
                </a:cubicBezTo>
                <a:lnTo>
                  <a:pt x="4113698" y="2463017"/>
                </a:lnTo>
                <a:lnTo>
                  <a:pt x="4105056" y="2518262"/>
                </a:lnTo>
                <a:lnTo>
                  <a:pt x="4105055" y="2518263"/>
                </a:lnTo>
                <a:cubicBezTo>
                  <a:pt x="4102388" y="2527789"/>
                  <a:pt x="4101244" y="2536456"/>
                  <a:pt x="4101411" y="2545005"/>
                </a:cubicBezTo>
                <a:lnTo>
                  <a:pt x="4101411" y="2545006"/>
                </a:lnTo>
                <a:cubicBezTo>
                  <a:pt x="4101577" y="2553555"/>
                  <a:pt x="4103054" y="2561985"/>
                  <a:pt x="4105625" y="2571034"/>
                </a:cubicBezTo>
                <a:cubicBezTo>
                  <a:pt x="4117627" y="2612945"/>
                  <a:pt x="4150204" y="2640950"/>
                  <a:pt x="4178779" y="2668001"/>
                </a:cubicBezTo>
                <a:cubicBezTo>
                  <a:pt x="4203164" y="2691054"/>
                  <a:pt x="4216880" y="2716963"/>
                  <a:pt x="4227170" y="2745348"/>
                </a:cubicBezTo>
                <a:lnTo>
                  <a:pt x="4227170" y="2745351"/>
                </a:lnTo>
                <a:lnTo>
                  <a:pt x="4233090" y="2778005"/>
                </a:lnTo>
                <a:lnTo>
                  <a:pt x="4232670" y="2785439"/>
                </a:lnTo>
                <a:lnTo>
                  <a:pt x="4222591" y="2811779"/>
                </a:lnTo>
                <a:lnTo>
                  <a:pt x="4222587" y="2811786"/>
                </a:lnTo>
                <a:lnTo>
                  <a:pt x="4222588" y="2811786"/>
                </a:lnTo>
                <a:lnTo>
                  <a:pt x="4222591" y="2811779"/>
                </a:lnTo>
                <a:lnTo>
                  <a:pt x="4232241" y="2793022"/>
                </a:lnTo>
                <a:lnTo>
                  <a:pt x="4232670" y="2785439"/>
                </a:lnTo>
                <a:lnTo>
                  <a:pt x="4233870" y="2782304"/>
                </a:lnTo>
                <a:lnTo>
                  <a:pt x="4233090" y="2778005"/>
                </a:lnTo>
                <a:lnTo>
                  <a:pt x="4233500" y="2770757"/>
                </a:lnTo>
                <a:lnTo>
                  <a:pt x="4227170" y="2745351"/>
                </a:lnTo>
                <a:lnTo>
                  <a:pt x="4227170" y="2745347"/>
                </a:lnTo>
                <a:cubicBezTo>
                  <a:pt x="4216880" y="2716962"/>
                  <a:pt x="4203164" y="2691053"/>
                  <a:pt x="4178779" y="2668000"/>
                </a:cubicBezTo>
                <a:cubicBezTo>
                  <a:pt x="4150204" y="2640949"/>
                  <a:pt x="4117627" y="2612944"/>
                  <a:pt x="4105625" y="2571033"/>
                </a:cubicBezTo>
                <a:lnTo>
                  <a:pt x="4101411" y="2545006"/>
                </a:lnTo>
                <a:lnTo>
                  <a:pt x="4105055" y="2518264"/>
                </a:lnTo>
                <a:lnTo>
                  <a:pt x="4105056" y="2518262"/>
                </a:lnTo>
                <a:lnTo>
                  <a:pt x="4111636" y="2490550"/>
                </a:lnTo>
                <a:lnTo>
                  <a:pt x="4113698" y="2463017"/>
                </a:lnTo>
                <a:lnTo>
                  <a:pt x="4113698" y="2463016"/>
                </a:lnTo>
                <a:cubicBezTo>
                  <a:pt x="4112817" y="2444776"/>
                  <a:pt x="4106674" y="2426821"/>
                  <a:pt x="4090766" y="2409484"/>
                </a:cubicBezTo>
                <a:cubicBezTo>
                  <a:pt x="4073239" y="2390433"/>
                  <a:pt x="4061999" y="2364714"/>
                  <a:pt x="4066381" y="2334043"/>
                </a:cubicBezTo>
                <a:cubicBezTo>
                  <a:pt x="4071905" y="2295752"/>
                  <a:pt x="4057999" y="2260889"/>
                  <a:pt x="4037424" y="2228313"/>
                </a:cubicBezTo>
                <a:cubicBezTo>
                  <a:pt x="4029994" y="2216691"/>
                  <a:pt x="4025804" y="2202403"/>
                  <a:pt x="4022184" y="2188878"/>
                </a:cubicBezTo>
                <a:cubicBezTo>
                  <a:pt x="4013801" y="2157635"/>
                  <a:pt x="4006371" y="2126200"/>
                  <a:pt x="3999513" y="2094577"/>
                </a:cubicBezTo>
                <a:cubicBezTo>
                  <a:pt x="3993799" y="2068668"/>
                  <a:pt x="3989607" y="2042569"/>
                  <a:pt x="3984654" y="2016468"/>
                </a:cubicBezTo>
                <a:cubicBezTo>
                  <a:pt x="3979320" y="1987893"/>
                  <a:pt x="3966936" y="1965223"/>
                  <a:pt x="3938171" y="1953412"/>
                </a:cubicBezTo>
                <a:cubicBezTo>
                  <a:pt x="3929027" y="1949602"/>
                  <a:pt x="3921786" y="1940458"/>
                  <a:pt x="3914166" y="1933218"/>
                </a:cubicBezTo>
                <a:cubicBezTo>
                  <a:pt x="3908642" y="1928075"/>
                  <a:pt x="3904450" y="1921215"/>
                  <a:pt x="3898736" y="1916453"/>
                </a:cubicBezTo>
                <a:cubicBezTo>
                  <a:pt x="3868635" y="1891496"/>
                  <a:pt x="3838346" y="1866921"/>
                  <a:pt x="3808245" y="1842157"/>
                </a:cubicBezTo>
                <a:cubicBezTo>
                  <a:pt x="3805387" y="1839678"/>
                  <a:pt x="3801958" y="1837012"/>
                  <a:pt x="3800624" y="1833774"/>
                </a:cubicBezTo>
                <a:cubicBezTo>
                  <a:pt x="3786718" y="1800245"/>
                  <a:pt x="3773575" y="1766334"/>
                  <a:pt x="3758903" y="1733187"/>
                </a:cubicBezTo>
                <a:cubicBezTo>
                  <a:pt x="3753189" y="1720422"/>
                  <a:pt x="3746141" y="1707278"/>
                  <a:pt x="3736235" y="1697752"/>
                </a:cubicBezTo>
                <a:cubicBezTo>
                  <a:pt x="3713755" y="1676035"/>
                  <a:pt x="3689369" y="1656222"/>
                  <a:pt x="3679653" y="1624979"/>
                </a:cubicBezTo>
                <a:cubicBezTo>
                  <a:pt x="3676797" y="1615835"/>
                  <a:pt x="3675272" y="1604977"/>
                  <a:pt x="3677749" y="1596212"/>
                </a:cubicBezTo>
                <a:close/>
                <a:moveTo>
                  <a:pt x="3724447" y="1459072"/>
                </a:moveTo>
                <a:lnTo>
                  <a:pt x="3724446" y="1459073"/>
                </a:lnTo>
                <a:lnTo>
                  <a:pt x="3715229" y="1481571"/>
                </a:lnTo>
                <a:close/>
                <a:moveTo>
                  <a:pt x="3743640" y="1268757"/>
                </a:moveTo>
                <a:cubicBezTo>
                  <a:pt x="3744092" y="1275401"/>
                  <a:pt x="3745664" y="1281688"/>
                  <a:pt x="3748807" y="1286069"/>
                </a:cubicBezTo>
                <a:cubicBezTo>
                  <a:pt x="3763380" y="1306929"/>
                  <a:pt x="3769620" y="1328552"/>
                  <a:pt x="3771144" y="1350627"/>
                </a:cubicBezTo>
                <a:lnTo>
                  <a:pt x="3765550" y="1413839"/>
                </a:lnTo>
                <a:lnTo>
                  <a:pt x="3771145" y="1350626"/>
                </a:lnTo>
                <a:cubicBezTo>
                  <a:pt x="3769620" y="1328551"/>
                  <a:pt x="3763381" y="1306929"/>
                  <a:pt x="3748807" y="1286068"/>
                </a:cubicBezTo>
                <a:close/>
                <a:moveTo>
                  <a:pt x="3685369" y="773034"/>
                </a:moveTo>
                <a:lnTo>
                  <a:pt x="3685369" y="773035"/>
                </a:lnTo>
                <a:cubicBezTo>
                  <a:pt x="3687655" y="800276"/>
                  <a:pt x="3690893" y="827329"/>
                  <a:pt x="3693369" y="854379"/>
                </a:cubicBezTo>
                <a:cubicBezTo>
                  <a:pt x="3695655" y="878956"/>
                  <a:pt x="3696417" y="903722"/>
                  <a:pt x="3724422" y="915343"/>
                </a:cubicBezTo>
                <a:cubicBezTo>
                  <a:pt x="3728804" y="917059"/>
                  <a:pt x="3732042" y="922773"/>
                  <a:pt x="3734900" y="927155"/>
                </a:cubicBezTo>
                <a:cubicBezTo>
                  <a:pt x="3778908" y="994785"/>
                  <a:pt x="3777764" y="1030980"/>
                  <a:pt x="3731280" y="1097087"/>
                </a:cubicBezTo>
                <a:cubicBezTo>
                  <a:pt x="3726518" y="1103945"/>
                  <a:pt x="3723088" y="1118613"/>
                  <a:pt x="3726898" y="1123185"/>
                </a:cubicBezTo>
                <a:cubicBezTo>
                  <a:pt x="3742710" y="1142617"/>
                  <a:pt x="3749759" y="1162953"/>
                  <a:pt x="3751617" y="1184028"/>
                </a:cubicBezTo>
                <a:cubicBezTo>
                  <a:pt x="3749759" y="1162953"/>
                  <a:pt x="3742711" y="1142616"/>
                  <a:pt x="3726899" y="1123184"/>
                </a:cubicBezTo>
                <a:cubicBezTo>
                  <a:pt x="3723089" y="1118612"/>
                  <a:pt x="3726519" y="1103944"/>
                  <a:pt x="3731281" y="1097086"/>
                </a:cubicBezTo>
                <a:cubicBezTo>
                  <a:pt x="3777765" y="1030979"/>
                  <a:pt x="3778909" y="994784"/>
                  <a:pt x="3734901" y="927154"/>
                </a:cubicBezTo>
                <a:cubicBezTo>
                  <a:pt x="3732043" y="922772"/>
                  <a:pt x="3728805" y="917058"/>
                  <a:pt x="3724423" y="915342"/>
                </a:cubicBezTo>
                <a:cubicBezTo>
                  <a:pt x="3696417" y="903721"/>
                  <a:pt x="3695655" y="878955"/>
                  <a:pt x="3693369" y="854378"/>
                </a:cubicBezTo>
                <a:close/>
                <a:moveTo>
                  <a:pt x="3740770" y="517850"/>
                </a:moveTo>
                <a:lnTo>
                  <a:pt x="3731852" y="556047"/>
                </a:lnTo>
                <a:cubicBezTo>
                  <a:pt x="3729756" y="564048"/>
                  <a:pt x="3724232" y="572622"/>
                  <a:pt x="3725374" y="580050"/>
                </a:cubicBezTo>
                <a:cubicBezTo>
                  <a:pt x="3728708" y="601578"/>
                  <a:pt x="3726279" y="622200"/>
                  <a:pt x="3721993" y="642537"/>
                </a:cubicBezTo>
                <a:lnTo>
                  <a:pt x="3709470" y="694927"/>
                </a:lnTo>
                <a:lnTo>
                  <a:pt x="3721994" y="642536"/>
                </a:lnTo>
                <a:cubicBezTo>
                  <a:pt x="3726280" y="622200"/>
                  <a:pt x="3728709" y="601577"/>
                  <a:pt x="3725375" y="580049"/>
                </a:cubicBezTo>
                <a:cubicBezTo>
                  <a:pt x="3724233" y="572621"/>
                  <a:pt x="3729757" y="564047"/>
                  <a:pt x="3731853" y="556046"/>
                </a:cubicBezTo>
                <a:close/>
                <a:moveTo>
                  <a:pt x="3754065" y="298168"/>
                </a:moveTo>
                <a:lnTo>
                  <a:pt x="3739283" y="313532"/>
                </a:lnTo>
                <a:lnTo>
                  <a:pt x="3739283" y="313532"/>
                </a:lnTo>
                <a:lnTo>
                  <a:pt x="3739282" y="313533"/>
                </a:lnTo>
                <a:cubicBezTo>
                  <a:pt x="3735090" y="316389"/>
                  <a:pt x="3737376" y="330298"/>
                  <a:pt x="3738710" y="338870"/>
                </a:cubicBezTo>
                <a:lnTo>
                  <a:pt x="3738716" y="338898"/>
                </a:lnTo>
                <a:lnTo>
                  <a:pt x="3748617" y="395639"/>
                </a:lnTo>
                <a:lnTo>
                  <a:pt x="3744807" y="367327"/>
                </a:lnTo>
                <a:lnTo>
                  <a:pt x="3738716" y="338898"/>
                </a:lnTo>
                <a:lnTo>
                  <a:pt x="3738711" y="338869"/>
                </a:lnTo>
                <a:cubicBezTo>
                  <a:pt x="3738044" y="334583"/>
                  <a:pt x="3737139" y="328963"/>
                  <a:pt x="3736925" y="324057"/>
                </a:cubicBezTo>
                <a:lnTo>
                  <a:pt x="3739283" y="313532"/>
                </a:lnTo>
                <a:close/>
                <a:moveTo>
                  <a:pt x="3761610" y="281567"/>
                </a:moveTo>
                <a:lnTo>
                  <a:pt x="3756715" y="295414"/>
                </a:lnTo>
                <a:lnTo>
                  <a:pt x="3756716" y="295414"/>
                </a:lnTo>
                <a:close/>
                <a:moveTo>
                  <a:pt x="3748290" y="24485"/>
                </a:moveTo>
                <a:lnTo>
                  <a:pt x="3746027" y="74128"/>
                </a:lnTo>
                <a:cubicBezTo>
                  <a:pt x="3746950" y="91491"/>
                  <a:pt x="3749260" y="108702"/>
                  <a:pt x="3751951" y="125860"/>
                </a:cubicBezTo>
                <a:lnTo>
                  <a:pt x="3756346" y="153386"/>
                </a:lnTo>
                <a:lnTo>
                  <a:pt x="3764619" y="228943"/>
                </a:lnTo>
                <a:lnTo>
                  <a:pt x="3760160" y="177270"/>
                </a:lnTo>
                <a:lnTo>
                  <a:pt x="3756346" y="153386"/>
                </a:lnTo>
                <a:lnTo>
                  <a:pt x="3756147" y="151568"/>
                </a:lnTo>
                <a:cubicBezTo>
                  <a:pt x="3751917" y="125875"/>
                  <a:pt x="3747412" y="100173"/>
                  <a:pt x="3746028" y="74128"/>
                </a:cubicBezTo>
                <a:close/>
                <a:moveTo>
                  <a:pt x="3745709" y="0"/>
                </a:moveTo>
                <a:lnTo>
                  <a:pt x="3748427" y="21485"/>
                </a:lnTo>
                <a:lnTo>
                  <a:pt x="3745709" y="0"/>
                </a:lnTo>
                <a:lnTo>
                  <a:pt x="4209817" y="0"/>
                </a:lnTo>
                <a:lnTo>
                  <a:pt x="4208690" y="2816"/>
                </a:lnTo>
                <a:cubicBezTo>
                  <a:pt x="4200308" y="21485"/>
                  <a:pt x="4197640" y="43011"/>
                  <a:pt x="4194592" y="63586"/>
                </a:cubicBezTo>
                <a:cubicBezTo>
                  <a:pt x="4189067" y="101307"/>
                  <a:pt x="4185637" y="139218"/>
                  <a:pt x="4180685" y="176938"/>
                </a:cubicBezTo>
                <a:cubicBezTo>
                  <a:pt x="4179541" y="184940"/>
                  <a:pt x="4177447" y="194084"/>
                  <a:pt x="4172683" y="200181"/>
                </a:cubicBezTo>
                <a:cubicBezTo>
                  <a:pt x="4140678" y="241900"/>
                  <a:pt x="4131725" y="292578"/>
                  <a:pt x="4134771" y="340773"/>
                </a:cubicBezTo>
                <a:cubicBezTo>
                  <a:pt x="4137060" y="378685"/>
                  <a:pt x="4138774" y="415834"/>
                  <a:pt x="4135536" y="453363"/>
                </a:cubicBezTo>
                <a:cubicBezTo>
                  <a:pt x="4135344" y="456221"/>
                  <a:pt x="4135726" y="460031"/>
                  <a:pt x="4137250" y="462125"/>
                </a:cubicBezTo>
                <a:cubicBezTo>
                  <a:pt x="4147346" y="475080"/>
                  <a:pt x="4148108" y="488606"/>
                  <a:pt x="4149822" y="505181"/>
                </a:cubicBezTo>
                <a:cubicBezTo>
                  <a:pt x="4152300" y="528614"/>
                  <a:pt x="4150584" y="550140"/>
                  <a:pt x="4146394" y="571859"/>
                </a:cubicBezTo>
                <a:cubicBezTo>
                  <a:pt x="4143346" y="587671"/>
                  <a:pt x="4137060" y="603672"/>
                  <a:pt x="4129057" y="617771"/>
                </a:cubicBezTo>
                <a:cubicBezTo>
                  <a:pt x="4117817" y="637391"/>
                  <a:pt x="4113437" y="656254"/>
                  <a:pt x="4128295" y="674922"/>
                </a:cubicBezTo>
                <a:cubicBezTo>
                  <a:pt x="4144108" y="695115"/>
                  <a:pt x="4138584" y="717976"/>
                  <a:pt x="4139154" y="740267"/>
                </a:cubicBezTo>
                <a:cubicBezTo>
                  <a:pt x="4139346" y="749981"/>
                  <a:pt x="4138964" y="760269"/>
                  <a:pt x="4141440" y="769604"/>
                </a:cubicBezTo>
                <a:cubicBezTo>
                  <a:pt x="4148490" y="796654"/>
                  <a:pt x="4159158" y="822755"/>
                  <a:pt x="4163920" y="850188"/>
                </a:cubicBezTo>
                <a:cubicBezTo>
                  <a:pt x="4166587" y="865429"/>
                  <a:pt x="4161824" y="882383"/>
                  <a:pt x="4158396" y="898197"/>
                </a:cubicBezTo>
                <a:cubicBezTo>
                  <a:pt x="4154776" y="914199"/>
                  <a:pt x="4149252" y="930010"/>
                  <a:pt x="4143536" y="945443"/>
                </a:cubicBezTo>
                <a:cubicBezTo>
                  <a:pt x="4139726" y="955919"/>
                  <a:pt x="4136106" y="967349"/>
                  <a:pt x="4129247" y="975732"/>
                </a:cubicBezTo>
                <a:cubicBezTo>
                  <a:pt x="4113627" y="994784"/>
                  <a:pt x="4110959" y="1014405"/>
                  <a:pt x="4119151" y="1036886"/>
                </a:cubicBezTo>
                <a:cubicBezTo>
                  <a:pt x="4120485" y="1040314"/>
                  <a:pt x="4120485" y="1044314"/>
                  <a:pt x="4120675" y="1048124"/>
                </a:cubicBezTo>
                <a:cubicBezTo>
                  <a:pt x="4124675" y="1109090"/>
                  <a:pt x="4127153" y="1170050"/>
                  <a:pt x="4133249" y="1230632"/>
                </a:cubicBezTo>
                <a:cubicBezTo>
                  <a:pt x="4135726" y="1255205"/>
                  <a:pt x="4146584" y="1278828"/>
                  <a:pt x="4153442" y="1303023"/>
                </a:cubicBezTo>
                <a:cubicBezTo>
                  <a:pt x="4154776" y="1307977"/>
                  <a:pt x="4156872" y="1313503"/>
                  <a:pt x="4155918" y="1318455"/>
                </a:cubicBezTo>
                <a:cubicBezTo>
                  <a:pt x="4146394" y="1372367"/>
                  <a:pt x="4160300" y="1422853"/>
                  <a:pt x="4178589" y="1472574"/>
                </a:cubicBezTo>
                <a:cubicBezTo>
                  <a:pt x="4180495" y="1477716"/>
                  <a:pt x="4179923" y="1484003"/>
                  <a:pt x="4179541" y="1489719"/>
                </a:cubicBezTo>
                <a:cubicBezTo>
                  <a:pt x="4178209" y="1505723"/>
                  <a:pt x="4171541" y="1523058"/>
                  <a:pt x="4175541" y="1537536"/>
                </a:cubicBezTo>
                <a:cubicBezTo>
                  <a:pt x="4186591" y="1576018"/>
                  <a:pt x="4199926" y="1614119"/>
                  <a:pt x="4216690" y="1650316"/>
                </a:cubicBezTo>
                <a:cubicBezTo>
                  <a:pt x="4233645" y="1687085"/>
                  <a:pt x="4247933" y="1721184"/>
                  <a:pt x="4230789" y="1763286"/>
                </a:cubicBezTo>
                <a:cubicBezTo>
                  <a:pt x="4223548" y="1781193"/>
                  <a:pt x="4228693" y="1804815"/>
                  <a:pt x="4230597" y="1825392"/>
                </a:cubicBezTo>
                <a:cubicBezTo>
                  <a:pt x="4232121" y="1840440"/>
                  <a:pt x="4240696" y="1854919"/>
                  <a:pt x="4240696" y="1869779"/>
                </a:cubicBezTo>
                <a:cubicBezTo>
                  <a:pt x="4240696" y="1909407"/>
                  <a:pt x="4250791" y="1944648"/>
                  <a:pt x="4271366" y="1978939"/>
                </a:cubicBezTo>
                <a:cubicBezTo>
                  <a:pt x="4279367" y="1992278"/>
                  <a:pt x="4274032" y="2013042"/>
                  <a:pt x="4276128" y="2030377"/>
                </a:cubicBezTo>
                <a:cubicBezTo>
                  <a:pt x="4278604" y="2048667"/>
                  <a:pt x="4280890" y="2067524"/>
                  <a:pt x="4286418" y="2085053"/>
                </a:cubicBezTo>
                <a:cubicBezTo>
                  <a:pt x="4300895" y="2130392"/>
                  <a:pt x="4317278" y="2175162"/>
                  <a:pt x="4332518" y="2220311"/>
                </a:cubicBezTo>
                <a:cubicBezTo>
                  <a:pt x="4345093" y="2257458"/>
                  <a:pt x="4335186" y="2294038"/>
                  <a:pt x="4329853" y="2330805"/>
                </a:cubicBezTo>
                <a:cubicBezTo>
                  <a:pt x="4326422" y="2353858"/>
                  <a:pt x="4318230" y="2375382"/>
                  <a:pt x="4330422" y="2401291"/>
                </a:cubicBezTo>
                <a:cubicBezTo>
                  <a:pt x="4342044" y="2426058"/>
                  <a:pt x="4339377" y="2457491"/>
                  <a:pt x="4345663" y="2485306"/>
                </a:cubicBezTo>
                <a:cubicBezTo>
                  <a:pt x="4350997" y="2508741"/>
                  <a:pt x="4359572" y="2531408"/>
                  <a:pt x="4367953" y="2554078"/>
                </a:cubicBezTo>
                <a:cubicBezTo>
                  <a:pt x="4379384" y="2584941"/>
                  <a:pt x="4391384" y="2615420"/>
                  <a:pt x="4385670" y="2649142"/>
                </a:cubicBezTo>
                <a:cubicBezTo>
                  <a:pt x="4379192" y="2687435"/>
                  <a:pt x="4403577" y="2713722"/>
                  <a:pt x="4419771" y="2743825"/>
                </a:cubicBezTo>
                <a:cubicBezTo>
                  <a:pt x="4430819" y="2764589"/>
                  <a:pt x="4439012" y="2787258"/>
                  <a:pt x="4445870" y="2809929"/>
                </a:cubicBezTo>
                <a:cubicBezTo>
                  <a:pt x="4454824" y="2840218"/>
                  <a:pt x="4460158" y="2871461"/>
                  <a:pt x="4468921" y="2901942"/>
                </a:cubicBezTo>
                <a:cubicBezTo>
                  <a:pt x="4482065" y="2948046"/>
                  <a:pt x="4492353" y="2994721"/>
                  <a:pt x="4485113" y="3042727"/>
                </a:cubicBezTo>
                <a:cubicBezTo>
                  <a:pt x="4481875" y="3064826"/>
                  <a:pt x="4482065" y="3085402"/>
                  <a:pt x="4486829" y="3107499"/>
                </a:cubicBezTo>
                <a:cubicBezTo>
                  <a:pt x="4494639" y="3143694"/>
                  <a:pt x="4495592" y="3180843"/>
                  <a:pt x="4524738" y="3209992"/>
                </a:cubicBezTo>
                <a:cubicBezTo>
                  <a:pt x="4535027" y="3220279"/>
                  <a:pt x="4537693" y="3238757"/>
                  <a:pt x="4543028" y="3253808"/>
                </a:cubicBezTo>
                <a:cubicBezTo>
                  <a:pt x="4549315" y="3271144"/>
                  <a:pt x="4546075" y="3283907"/>
                  <a:pt x="4527787" y="3293243"/>
                </a:cubicBezTo>
                <a:cubicBezTo>
                  <a:pt x="4519596" y="3297433"/>
                  <a:pt x="4511594" y="3309436"/>
                  <a:pt x="4510260" y="3318770"/>
                </a:cubicBezTo>
                <a:cubicBezTo>
                  <a:pt x="4506260" y="3346775"/>
                  <a:pt x="4512166" y="3372494"/>
                  <a:pt x="4525122" y="3399545"/>
                </a:cubicBezTo>
                <a:cubicBezTo>
                  <a:pt x="4537313" y="3424882"/>
                  <a:pt x="4535979" y="3456507"/>
                  <a:pt x="4540741" y="3485274"/>
                </a:cubicBezTo>
                <a:cubicBezTo>
                  <a:pt x="4544171" y="3505656"/>
                  <a:pt x="4551219" y="3526041"/>
                  <a:pt x="4551219" y="3546616"/>
                </a:cubicBezTo>
                <a:cubicBezTo>
                  <a:pt x="4551219" y="3572145"/>
                  <a:pt x="4545123" y="3597481"/>
                  <a:pt x="4542837" y="3623200"/>
                </a:cubicBezTo>
                <a:cubicBezTo>
                  <a:pt x="4540933" y="3643203"/>
                  <a:pt x="4541695" y="3663588"/>
                  <a:pt x="4539409" y="3683590"/>
                </a:cubicBezTo>
                <a:cubicBezTo>
                  <a:pt x="4537693" y="3699975"/>
                  <a:pt x="4533313" y="3716167"/>
                  <a:pt x="4529694" y="3732360"/>
                </a:cubicBezTo>
                <a:cubicBezTo>
                  <a:pt x="4528359" y="3738266"/>
                  <a:pt x="4523214" y="3744172"/>
                  <a:pt x="4523976" y="3749505"/>
                </a:cubicBezTo>
                <a:cubicBezTo>
                  <a:pt x="4532169" y="3802466"/>
                  <a:pt x="4495592" y="3840568"/>
                  <a:pt x="4479399" y="3885337"/>
                </a:cubicBezTo>
                <a:cubicBezTo>
                  <a:pt x="4462252" y="3932393"/>
                  <a:pt x="4435964" y="3977924"/>
                  <a:pt x="4443774" y="4030502"/>
                </a:cubicBezTo>
                <a:cubicBezTo>
                  <a:pt x="4448536" y="4062317"/>
                  <a:pt x="4459586" y="4092988"/>
                  <a:pt x="4466255" y="4124613"/>
                </a:cubicBezTo>
                <a:cubicBezTo>
                  <a:pt x="4468541" y="4135853"/>
                  <a:pt x="4468159" y="4148426"/>
                  <a:pt x="4465873" y="4159666"/>
                </a:cubicBezTo>
                <a:cubicBezTo>
                  <a:pt x="4455394" y="4213960"/>
                  <a:pt x="4453871" y="4267492"/>
                  <a:pt x="4471017" y="4320836"/>
                </a:cubicBezTo>
                <a:cubicBezTo>
                  <a:pt x="4473875" y="4329978"/>
                  <a:pt x="4476541" y="4339694"/>
                  <a:pt x="4476541" y="4349221"/>
                </a:cubicBezTo>
                <a:cubicBezTo>
                  <a:pt x="4476541" y="4401418"/>
                  <a:pt x="4472541" y="4452664"/>
                  <a:pt x="4453871" y="4502578"/>
                </a:cubicBezTo>
                <a:cubicBezTo>
                  <a:pt x="4447584" y="4519342"/>
                  <a:pt x="4451584" y="4539727"/>
                  <a:pt x="4450060" y="4558206"/>
                </a:cubicBezTo>
                <a:cubicBezTo>
                  <a:pt x="4448728" y="4575350"/>
                  <a:pt x="4448156" y="4592877"/>
                  <a:pt x="4443774" y="4609451"/>
                </a:cubicBezTo>
                <a:cubicBezTo>
                  <a:pt x="4437298" y="4633646"/>
                  <a:pt x="4436536" y="4656125"/>
                  <a:pt x="4442250" y="4681082"/>
                </a:cubicBezTo>
                <a:cubicBezTo>
                  <a:pt x="4447584" y="4704894"/>
                  <a:pt x="4444919" y="4730613"/>
                  <a:pt x="4445108" y="4755380"/>
                </a:cubicBezTo>
                <a:cubicBezTo>
                  <a:pt x="4445298" y="4783003"/>
                  <a:pt x="4445488" y="4810626"/>
                  <a:pt x="4444537" y="4838249"/>
                </a:cubicBezTo>
                <a:cubicBezTo>
                  <a:pt x="4444156" y="4849299"/>
                  <a:pt x="4436536" y="4861872"/>
                  <a:pt x="4439584" y="4871018"/>
                </a:cubicBezTo>
                <a:cubicBezTo>
                  <a:pt x="4449870" y="4900545"/>
                  <a:pt x="4437488" y="4930074"/>
                  <a:pt x="4443012" y="4959601"/>
                </a:cubicBezTo>
                <a:cubicBezTo>
                  <a:pt x="4445870" y="4974081"/>
                  <a:pt x="4438060" y="4990464"/>
                  <a:pt x="4437298" y="5006085"/>
                </a:cubicBezTo>
                <a:cubicBezTo>
                  <a:pt x="4435964" y="5031613"/>
                  <a:pt x="4436536" y="5057140"/>
                  <a:pt x="4436154" y="5082669"/>
                </a:cubicBezTo>
                <a:cubicBezTo>
                  <a:pt x="4435964" y="5091051"/>
                  <a:pt x="4435203" y="5099244"/>
                  <a:pt x="4434819" y="5107626"/>
                </a:cubicBezTo>
                <a:cubicBezTo>
                  <a:pt x="4434439" y="5115056"/>
                  <a:pt x="4432725" y="5122866"/>
                  <a:pt x="4434057" y="5129915"/>
                </a:cubicBezTo>
                <a:cubicBezTo>
                  <a:pt x="4438822" y="5155444"/>
                  <a:pt x="4446632" y="5180590"/>
                  <a:pt x="4449680" y="5206307"/>
                </a:cubicBezTo>
                <a:cubicBezTo>
                  <a:pt x="4452346" y="5228596"/>
                  <a:pt x="4448728" y="5251649"/>
                  <a:pt x="4450632" y="5274128"/>
                </a:cubicBezTo>
                <a:cubicBezTo>
                  <a:pt x="4453871" y="5313753"/>
                  <a:pt x="4459586" y="5353378"/>
                  <a:pt x="4463207" y="5393004"/>
                </a:cubicBezTo>
                <a:cubicBezTo>
                  <a:pt x="4463968" y="5401578"/>
                  <a:pt x="4459204" y="5410530"/>
                  <a:pt x="4458824" y="5419294"/>
                </a:cubicBezTo>
                <a:cubicBezTo>
                  <a:pt x="4457872" y="5446727"/>
                  <a:pt x="4457680" y="5474160"/>
                  <a:pt x="4457110" y="5501593"/>
                </a:cubicBezTo>
                <a:cubicBezTo>
                  <a:pt x="4456918" y="5517214"/>
                  <a:pt x="4457490" y="5533026"/>
                  <a:pt x="4455776" y="5548459"/>
                </a:cubicBezTo>
                <a:cubicBezTo>
                  <a:pt x="4453490" y="5568841"/>
                  <a:pt x="4450060" y="5587320"/>
                  <a:pt x="4464920" y="5606371"/>
                </a:cubicBezTo>
                <a:cubicBezTo>
                  <a:pt x="4487972" y="5635710"/>
                  <a:pt x="4479018" y="5673049"/>
                  <a:pt x="4484351" y="5706958"/>
                </a:cubicBezTo>
                <a:cubicBezTo>
                  <a:pt x="4485685" y="5715722"/>
                  <a:pt x="4485875" y="5724677"/>
                  <a:pt x="4487399" y="5733439"/>
                </a:cubicBezTo>
                <a:cubicBezTo>
                  <a:pt x="4490257" y="5749633"/>
                  <a:pt x="4493495" y="5765634"/>
                  <a:pt x="4496736" y="5781829"/>
                </a:cubicBezTo>
                <a:cubicBezTo>
                  <a:pt x="4497306" y="5784685"/>
                  <a:pt x="4497498" y="5787923"/>
                  <a:pt x="4498450" y="5790591"/>
                </a:cubicBezTo>
                <a:cubicBezTo>
                  <a:pt x="4506450" y="5815168"/>
                  <a:pt x="4515594" y="5839360"/>
                  <a:pt x="4522072" y="5864317"/>
                </a:cubicBezTo>
                <a:cubicBezTo>
                  <a:pt x="4525311" y="5876510"/>
                  <a:pt x="4525693" y="5890036"/>
                  <a:pt x="4523976" y="5902609"/>
                </a:cubicBezTo>
                <a:cubicBezTo>
                  <a:pt x="4519024" y="5939376"/>
                  <a:pt x="4516928" y="5975763"/>
                  <a:pt x="4524168" y="6012722"/>
                </a:cubicBezTo>
                <a:cubicBezTo>
                  <a:pt x="4527025" y="6027391"/>
                  <a:pt x="4522263" y="6043775"/>
                  <a:pt x="4520548" y="6059396"/>
                </a:cubicBezTo>
                <a:cubicBezTo>
                  <a:pt x="4515976" y="6096735"/>
                  <a:pt x="4511022" y="6134074"/>
                  <a:pt x="4506642" y="6171604"/>
                </a:cubicBezTo>
                <a:cubicBezTo>
                  <a:pt x="4503975" y="6195036"/>
                  <a:pt x="4502450" y="6218659"/>
                  <a:pt x="4499785" y="6242092"/>
                </a:cubicBezTo>
                <a:cubicBezTo>
                  <a:pt x="4496544" y="6269143"/>
                  <a:pt x="4491591" y="6296004"/>
                  <a:pt x="4488923" y="6323057"/>
                </a:cubicBezTo>
                <a:cubicBezTo>
                  <a:pt x="4485875" y="6353918"/>
                  <a:pt x="4485305" y="6384971"/>
                  <a:pt x="4482065" y="6415832"/>
                </a:cubicBezTo>
                <a:cubicBezTo>
                  <a:pt x="4475779" y="6472224"/>
                  <a:pt x="4468349" y="6528423"/>
                  <a:pt x="4461300" y="6584811"/>
                </a:cubicBezTo>
                <a:cubicBezTo>
                  <a:pt x="4454442" y="6639487"/>
                  <a:pt x="4448346" y="6694163"/>
                  <a:pt x="4439775" y="6748457"/>
                </a:cubicBezTo>
                <a:cubicBezTo>
                  <a:pt x="4436154" y="6771318"/>
                  <a:pt x="4426247" y="6793034"/>
                  <a:pt x="4420723" y="6815515"/>
                </a:cubicBezTo>
                <a:lnTo>
                  <a:pt x="4411023" y="6858000"/>
                </a:lnTo>
                <a:lnTo>
                  <a:pt x="4238770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6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8" name="Subtitle 2">
            <a:extLst>
              <a:ext uri="{FF2B5EF4-FFF2-40B4-BE49-F238E27FC236}">
                <a16:creationId xmlns:a16="http://schemas.microsoft.com/office/drawing/2014/main" id="{4A4B4A63-FF0C-37C5-6D19-8C89C9868514}"/>
              </a:ext>
            </a:extLst>
          </p:cNvPr>
          <p:cNvSpPr txBox="1">
            <a:spLocks/>
          </p:cNvSpPr>
          <p:nvPr/>
        </p:nvSpPr>
        <p:spPr>
          <a:xfrm>
            <a:off x="6693727" y="3274457"/>
            <a:ext cx="5472514" cy="1471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Dóra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Vörös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Linux Biolinum O" panose="02000503000000000000" pitchFamily="2" charset="0"/>
              <a:cs typeface="Arial" panose="020B0604020202020204" pitchFamily="34" charset="0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Supervisors: Leticia González &amp; Sebastian Mai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Libra Summer School 8. June 2024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2B3554F-45A6-FCD0-C263-E094FA672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020" y="5446527"/>
            <a:ext cx="1758700" cy="85590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C5114A5-CF4C-A3EB-CE70-D9C23CF08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851" y="5371987"/>
            <a:ext cx="1511036" cy="1004981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DDBB8A6-E6BC-89FE-C478-9595EC9F4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1050" y="5075560"/>
            <a:ext cx="3195667" cy="15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90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4776" y="6356350"/>
            <a:ext cx="2743200" cy="365125"/>
          </a:xfrm>
        </p:spPr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10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686C3-09C0-6943-BC22-D365B4D282D0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Goals</a:t>
            </a:r>
          </a:p>
        </p:txBody>
      </p:sp>
      <p:pic>
        <p:nvPicPr>
          <p:cNvPr id="20" name="Picture 19" descr="A diagram of a molecule&#10;&#10;Description automatically generated">
            <a:extLst>
              <a:ext uri="{FF2B5EF4-FFF2-40B4-BE49-F238E27FC236}">
                <a16:creationId xmlns:a16="http://schemas.microsoft.com/office/drawing/2014/main" id="{857710F0-45DD-6243-BB8B-01DAD8F8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34" b="16786"/>
          <a:stretch>
            <a:fillRect/>
          </a:stretch>
        </p:blipFill>
        <p:spPr>
          <a:xfrm>
            <a:off x="6789277" y="1245781"/>
            <a:ext cx="3435898" cy="1233377"/>
          </a:xfrm>
          <a:custGeom>
            <a:avLst/>
            <a:gdLst>
              <a:gd name="connsiteX0" fmla="*/ 616688 w 3435898"/>
              <a:gd name="connsiteY0" fmla="*/ 0 h 1233377"/>
              <a:gd name="connsiteX1" fmla="*/ 3435898 w 3435898"/>
              <a:gd name="connsiteY1" fmla="*/ 0 h 1233377"/>
              <a:gd name="connsiteX2" fmla="*/ 3435898 w 3435898"/>
              <a:gd name="connsiteY2" fmla="*/ 1233377 h 1233377"/>
              <a:gd name="connsiteX3" fmla="*/ 616688 w 3435898"/>
              <a:gd name="connsiteY3" fmla="*/ 1233377 h 1233377"/>
              <a:gd name="connsiteX4" fmla="*/ 0 w 3435898"/>
              <a:gd name="connsiteY4" fmla="*/ 616688 h 123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898" h="1233377">
                <a:moveTo>
                  <a:pt x="616688" y="0"/>
                </a:moveTo>
                <a:lnTo>
                  <a:pt x="3435898" y="0"/>
                </a:lnTo>
                <a:lnTo>
                  <a:pt x="3435898" y="1233377"/>
                </a:lnTo>
                <a:lnTo>
                  <a:pt x="616688" y="1233377"/>
                </a:lnTo>
                <a:lnTo>
                  <a:pt x="0" y="616688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209D41-1429-5B4D-A689-1EA2E0EC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03" t="27801" r="7918" b="9196"/>
          <a:stretch>
            <a:fillRect/>
          </a:stretch>
        </p:blipFill>
        <p:spPr>
          <a:xfrm rot="16200000">
            <a:off x="7890537" y="1919592"/>
            <a:ext cx="1233379" cy="3435896"/>
          </a:xfrm>
          <a:custGeom>
            <a:avLst/>
            <a:gdLst>
              <a:gd name="connsiteX0" fmla="*/ 1233379 w 1233379"/>
              <a:gd name="connsiteY0" fmla="*/ 616689 h 3435896"/>
              <a:gd name="connsiteX1" fmla="*/ 1233378 w 1233379"/>
              <a:gd name="connsiteY1" fmla="*/ 3435896 h 3435896"/>
              <a:gd name="connsiteX2" fmla="*/ 0 w 1233379"/>
              <a:gd name="connsiteY2" fmla="*/ 3435896 h 3435896"/>
              <a:gd name="connsiteX3" fmla="*/ 1 w 1233379"/>
              <a:gd name="connsiteY3" fmla="*/ 616689 h 3435896"/>
              <a:gd name="connsiteX4" fmla="*/ 616690 w 1233379"/>
              <a:gd name="connsiteY4" fmla="*/ 0 h 343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379" h="3435896">
                <a:moveTo>
                  <a:pt x="1233379" y="616689"/>
                </a:moveTo>
                <a:lnTo>
                  <a:pt x="1233378" y="3435896"/>
                </a:lnTo>
                <a:lnTo>
                  <a:pt x="0" y="3435896"/>
                </a:lnTo>
                <a:lnTo>
                  <a:pt x="1" y="616689"/>
                </a:lnTo>
                <a:lnTo>
                  <a:pt x="616690" y="0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4B72B8-477D-AA4D-8677-820EF3176ECE}"/>
              </a:ext>
            </a:extLst>
          </p:cNvPr>
          <p:cNvSpPr txBox="1"/>
          <p:nvPr/>
        </p:nvSpPr>
        <p:spPr>
          <a:xfrm>
            <a:off x="1894114" y="1508526"/>
            <a:ext cx="479908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016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How does the molecule adsorb on the glass? Stable and unstable orientations?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47DDE7-35D6-F74F-80EF-2DC2C681CD40}"/>
              </a:ext>
            </a:extLst>
          </p:cNvPr>
          <p:cNvSpPr txBox="1"/>
          <p:nvPr/>
        </p:nvSpPr>
        <p:spPr>
          <a:xfrm>
            <a:off x="1894114" y="3283597"/>
            <a:ext cx="479908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016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How does the absorption spectrum vary depending on the adsorption modes?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BC19B-94FF-F8B4-CDD5-FD8B30665505}"/>
              </a:ext>
            </a:extLst>
          </p:cNvPr>
          <p:cNvSpPr txBox="1"/>
          <p:nvPr/>
        </p:nvSpPr>
        <p:spPr>
          <a:xfrm>
            <a:off x="1894113" y="5057300"/>
            <a:ext cx="479908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016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How does the nonradiative vs. radiative ratio change upon adsorption?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630029-B365-65B6-146F-339AFA6BC7B4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726E4F-C848-3A09-4746-DD376653D2B2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4F718F-169A-F11F-4EE3-81FA0BD06C94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B5D591-3BC4-5CB4-8349-4D7F950F58D1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9344241-3798-738E-54E2-33C961AC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3FBE2E-C414-5980-D963-B6D5E63106E9}"/>
              </a:ext>
            </a:extLst>
          </p:cNvPr>
          <p:cNvSpPr txBox="1"/>
          <p:nvPr/>
        </p:nvSpPr>
        <p:spPr>
          <a:xfrm>
            <a:off x="1894113" y="1134588"/>
            <a:ext cx="904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>
                <a:solidFill>
                  <a:srgbClr val="9A0088"/>
                </a:solidFill>
                <a:effectLst/>
                <a:latin typeface="Roboto" panose="02000000000000000000" pitchFamily="2" charset="0"/>
                <a:hlinkClick r:id="rId7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https://doi.org/10.1021/acs.jpcc.3c05552</a:t>
            </a:r>
            <a:endParaRPr lang="en-US" sz="1600" dirty="0">
              <a:solidFill>
                <a:srgbClr val="9A00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8816C-0312-7B5F-D31A-0E77EB9EFA8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64" t="17857" r="6220" b="20410"/>
          <a:stretch>
            <a:fillRect/>
          </a:stretch>
        </p:blipFill>
        <p:spPr>
          <a:xfrm>
            <a:off x="6762770" y="4796637"/>
            <a:ext cx="3462405" cy="1233375"/>
          </a:xfrm>
          <a:custGeom>
            <a:avLst/>
            <a:gdLst>
              <a:gd name="connsiteX0" fmla="*/ 616687 w 3462405"/>
              <a:gd name="connsiteY0" fmla="*/ 0 h 1233375"/>
              <a:gd name="connsiteX1" fmla="*/ 3462405 w 3462405"/>
              <a:gd name="connsiteY1" fmla="*/ 0 h 1233375"/>
              <a:gd name="connsiteX2" fmla="*/ 3462405 w 3462405"/>
              <a:gd name="connsiteY2" fmla="*/ 1233375 h 1233375"/>
              <a:gd name="connsiteX3" fmla="*/ 616687 w 3462405"/>
              <a:gd name="connsiteY3" fmla="*/ 1233375 h 1233375"/>
              <a:gd name="connsiteX4" fmla="*/ 0 w 3462405"/>
              <a:gd name="connsiteY4" fmla="*/ 616687 h 12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2405" h="1233375">
                <a:moveTo>
                  <a:pt x="616687" y="0"/>
                </a:moveTo>
                <a:lnTo>
                  <a:pt x="3462405" y="0"/>
                </a:lnTo>
                <a:lnTo>
                  <a:pt x="3462405" y="1233375"/>
                </a:lnTo>
                <a:lnTo>
                  <a:pt x="616687" y="1233375"/>
                </a:lnTo>
                <a:lnTo>
                  <a:pt x="0" y="6166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947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11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FFB16-2A67-0845-B318-543159905293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Computational details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2A7D61-07EE-AC44-B758-6D3CCC108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270" y="36848"/>
            <a:ext cx="819216" cy="579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F14CE4-AC7F-5448-BF20-1C3F7535B50C}"/>
              </a:ext>
            </a:extLst>
          </p:cNvPr>
          <p:cNvSpPr txBox="1"/>
          <p:nvPr/>
        </p:nvSpPr>
        <p:spPr>
          <a:xfrm>
            <a:off x="1119963" y="843516"/>
            <a:ext cx="57770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Saturate a unit cell to remove dangling bonds and to obtain cluster</a:t>
            </a:r>
          </a:p>
          <a:p>
            <a:endParaRPr lang="en-US" sz="2000" dirty="0">
              <a:latin typeface="Arial" panose="020B0604020202020204" pitchFamily="34" charset="0"/>
              <a:ea typeface="Linux Libertine O" panose="02000503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Single point calculations at TD-CAM-B3LYP/def2-SVP with TDA</a:t>
            </a:r>
          </a:p>
          <a:p>
            <a:endParaRPr lang="en-US" sz="2000" dirty="0">
              <a:latin typeface="Arial" panose="020B0604020202020204" pitchFamily="34" charset="0"/>
              <a:ea typeface="Linux Libertine O" panose="02000503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Gaussian convolution to get absorption spectrum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94C80A-4077-7C42-8DC9-63EC01977A36}"/>
              </a:ext>
            </a:extLst>
          </p:cNvPr>
          <p:cNvGrpSpPr/>
          <p:nvPr/>
        </p:nvGrpSpPr>
        <p:grpSpPr>
          <a:xfrm>
            <a:off x="7487423" y="4230435"/>
            <a:ext cx="2199621" cy="2125915"/>
            <a:chOff x="6679374" y="3172693"/>
            <a:chExt cx="2199621" cy="21259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159FE4A-11D4-2541-946E-DDE00BAA2D18}"/>
                </a:ext>
              </a:extLst>
            </p:cNvPr>
            <p:cNvGrpSpPr/>
            <p:nvPr/>
          </p:nvGrpSpPr>
          <p:grpSpPr>
            <a:xfrm>
              <a:off x="6679374" y="3172693"/>
              <a:ext cx="2199621" cy="2125915"/>
              <a:chOff x="6688899" y="3172693"/>
              <a:chExt cx="2199621" cy="212591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287A5CD-D42A-D749-BD0B-3B3D84D1DD86}"/>
                  </a:ext>
                </a:extLst>
              </p:cNvPr>
              <p:cNvGrpSpPr/>
              <p:nvPr/>
            </p:nvGrpSpPr>
            <p:grpSpPr>
              <a:xfrm>
                <a:off x="6688899" y="3172693"/>
                <a:ext cx="2199621" cy="2125915"/>
                <a:chOff x="6688899" y="3172693"/>
                <a:chExt cx="2199621" cy="2125915"/>
              </a:xfrm>
            </p:grpSpPr>
            <p:pic>
              <p:nvPicPr>
                <p:cNvPr id="19" name="Picture 18" descr="A picture containing ar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4B54573-3F30-1543-9BA2-35F7EE3FE6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55689" y="3172693"/>
                  <a:ext cx="1997206" cy="2125915"/>
                </a:xfrm>
                <a:prstGeom prst="rect">
                  <a:avLst/>
                </a:prstGeom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6B1C389-D91E-9C40-BF0F-B98F02854978}"/>
                    </a:ext>
                  </a:extLst>
                </p:cNvPr>
                <p:cNvSpPr/>
                <p:nvPr/>
              </p:nvSpPr>
              <p:spPr>
                <a:xfrm>
                  <a:off x="6688899" y="4478800"/>
                  <a:ext cx="2173265" cy="81980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B5D824A-CEFD-184D-8F61-D91ED4B172DB}"/>
                    </a:ext>
                  </a:extLst>
                </p:cNvPr>
                <p:cNvSpPr/>
                <p:nvPr/>
              </p:nvSpPr>
              <p:spPr>
                <a:xfrm>
                  <a:off x="6829720" y="4290697"/>
                  <a:ext cx="886119" cy="2671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D7E6002-6378-FD40-959A-1C1B71BB52B7}"/>
                    </a:ext>
                  </a:extLst>
                </p:cNvPr>
                <p:cNvSpPr/>
                <p:nvPr/>
              </p:nvSpPr>
              <p:spPr>
                <a:xfrm>
                  <a:off x="8002401" y="4317090"/>
                  <a:ext cx="886119" cy="2671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F2492A3-0D40-E74A-97A1-09CD9AE29DA2}"/>
                  </a:ext>
                </a:extLst>
              </p:cNvPr>
              <p:cNvSpPr/>
              <p:nvPr/>
            </p:nvSpPr>
            <p:spPr>
              <a:xfrm>
                <a:off x="7699375" y="4425950"/>
                <a:ext cx="250900" cy="85725"/>
              </a:xfrm>
              <a:custGeom>
                <a:avLst/>
                <a:gdLst>
                  <a:gd name="connsiteX0" fmla="*/ 0 w 250900"/>
                  <a:gd name="connsiteY0" fmla="*/ 47625 h 85725"/>
                  <a:gd name="connsiteX1" fmla="*/ 38100 w 250900"/>
                  <a:gd name="connsiteY1" fmla="*/ 34925 h 85725"/>
                  <a:gd name="connsiteX2" fmla="*/ 47625 w 250900"/>
                  <a:gd name="connsiteY2" fmla="*/ 31750 h 85725"/>
                  <a:gd name="connsiteX3" fmla="*/ 57150 w 250900"/>
                  <a:gd name="connsiteY3" fmla="*/ 28575 h 85725"/>
                  <a:gd name="connsiteX4" fmla="*/ 69850 w 250900"/>
                  <a:gd name="connsiteY4" fmla="*/ 25400 h 85725"/>
                  <a:gd name="connsiteX5" fmla="*/ 88900 w 250900"/>
                  <a:gd name="connsiteY5" fmla="*/ 19050 h 85725"/>
                  <a:gd name="connsiteX6" fmla="*/ 136525 w 250900"/>
                  <a:gd name="connsiteY6" fmla="*/ 12700 h 85725"/>
                  <a:gd name="connsiteX7" fmla="*/ 146050 w 250900"/>
                  <a:gd name="connsiteY7" fmla="*/ 9525 h 85725"/>
                  <a:gd name="connsiteX8" fmla="*/ 165100 w 250900"/>
                  <a:gd name="connsiteY8" fmla="*/ 0 h 85725"/>
                  <a:gd name="connsiteX9" fmla="*/ 203200 w 250900"/>
                  <a:gd name="connsiteY9" fmla="*/ 22225 h 85725"/>
                  <a:gd name="connsiteX10" fmla="*/ 203200 w 250900"/>
                  <a:gd name="connsiteY10" fmla="*/ 22225 h 85725"/>
                  <a:gd name="connsiteX11" fmla="*/ 222250 w 250900"/>
                  <a:gd name="connsiteY11" fmla="*/ 34925 h 85725"/>
                  <a:gd name="connsiteX12" fmla="*/ 231775 w 250900"/>
                  <a:gd name="connsiteY12" fmla="*/ 53975 h 85725"/>
                  <a:gd name="connsiteX13" fmla="*/ 234950 w 250900"/>
                  <a:gd name="connsiteY13" fmla="*/ 63500 h 85725"/>
                  <a:gd name="connsiteX14" fmla="*/ 244475 w 250900"/>
                  <a:gd name="connsiteY14" fmla="*/ 69850 h 85725"/>
                  <a:gd name="connsiteX15" fmla="*/ 250825 w 250900"/>
                  <a:gd name="connsiteY15" fmla="*/ 79375 h 85725"/>
                  <a:gd name="connsiteX16" fmla="*/ 241300 w 250900"/>
                  <a:gd name="connsiteY16" fmla="*/ 85725 h 85725"/>
                  <a:gd name="connsiteX17" fmla="*/ 190500 w 250900"/>
                  <a:gd name="connsiteY17" fmla="*/ 82550 h 85725"/>
                  <a:gd name="connsiteX18" fmla="*/ 127000 w 250900"/>
                  <a:gd name="connsiteY18" fmla="*/ 76200 h 85725"/>
                  <a:gd name="connsiteX19" fmla="*/ 98425 w 250900"/>
                  <a:gd name="connsiteY19" fmla="*/ 69850 h 85725"/>
                  <a:gd name="connsiteX20" fmla="*/ 47625 w 250900"/>
                  <a:gd name="connsiteY20" fmla="*/ 60325 h 85725"/>
                  <a:gd name="connsiteX21" fmla="*/ 0 w 250900"/>
                  <a:gd name="connsiteY21" fmla="*/ 47625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900" h="85725">
                    <a:moveTo>
                      <a:pt x="0" y="47625"/>
                    </a:moveTo>
                    <a:lnTo>
                      <a:pt x="38100" y="34925"/>
                    </a:lnTo>
                    <a:lnTo>
                      <a:pt x="47625" y="31750"/>
                    </a:lnTo>
                    <a:cubicBezTo>
                      <a:pt x="50800" y="30692"/>
                      <a:pt x="53903" y="29387"/>
                      <a:pt x="57150" y="28575"/>
                    </a:cubicBezTo>
                    <a:cubicBezTo>
                      <a:pt x="61383" y="27517"/>
                      <a:pt x="65670" y="26654"/>
                      <a:pt x="69850" y="25400"/>
                    </a:cubicBezTo>
                    <a:cubicBezTo>
                      <a:pt x="76261" y="23477"/>
                      <a:pt x="82274" y="19997"/>
                      <a:pt x="88900" y="19050"/>
                    </a:cubicBezTo>
                    <a:cubicBezTo>
                      <a:pt x="119572" y="14668"/>
                      <a:pt x="103699" y="16803"/>
                      <a:pt x="136525" y="12700"/>
                    </a:cubicBezTo>
                    <a:cubicBezTo>
                      <a:pt x="139700" y="11642"/>
                      <a:pt x="143057" y="11022"/>
                      <a:pt x="146050" y="9525"/>
                    </a:cubicBezTo>
                    <a:cubicBezTo>
                      <a:pt x="170669" y="-2785"/>
                      <a:pt x="141159" y="7980"/>
                      <a:pt x="165100" y="0"/>
                    </a:cubicBezTo>
                    <a:cubicBezTo>
                      <a:pt x="198073" y="4122"/>
                      <a:pt x="185767" y="-3925"/>
                      <a:pt x="203200" y="22225"/>
                    </a:cubicBezTo>
                    <a:lnTo>
                      <a:pt x="203200" y="22225"/>
                    </a:lnTo>
                    <a:lnTo>
                      <a:pt x="222250" y="34925"/>
                    </a:lnTo>
                    <a:cubicBezTo>
                      <a:pt x="230230" y="58866"/>
                      <a:pt x="219465" y="29356"/>
                      <a:pt x="231775" y="53975"/>
                    </a:cubicBezTo>
                    <a:cubicBezTo>
                      <a:pt x="233272" y="56968"/>
                      <a:pt x="232859" y="60887"/>
                      <a:pt x="234950" y="63500"/>
                    </a:cubicBezTo>
                    <a:cubicBezTo>
                      <a:pt x="237334" y="66480"/>
                      <a:pt x="241300" y="67733"/>
                      <a:pt x="244475" y="69850"/>
                    </a:cubicBezTo>
                    <a:cubicBezTo>
                      <a:pt x="246592" y="73025"/>
                      <a:pt x="251573" y="75633"/>
                      <a:pt x="250825" y="79375"/>
                    </a:cubicBezTo>
                    <a:cubicBezTo>
                      <a:pt x="250077" y="83117"/>
                      <a:pt x="245111" y="85524"/>
                      <a:pt x="241300" y="85725"/>
                    </a:cubicBezTo>
                    <a:lnTo>
                      <a:pt x="190500" y="82550"/>
                    </a:lnTo>
                    <a:cubicBezTo>
                      <a:pt x="162662" y="73271"/>
                      <a:pt x="190861" y="81753"/>
                      <a:pt x="127000" y="76200"/>
                    </a:cubicBezTo>
                    <a:cubicBezTo>
                      <a:pt x="104429" y="74237"/>
                      <a:pt x="114171" y="74144"/>
                      <a:pt x="98425" y="69850"/>
                    </a:cubicBezTo>
                    <a:cubicBezTo>
                      <a:pt x="75489" y="63595"/>
                      <a:pt x="71183" y="62467"/>
                      <a:pt x="47625" y="60325"/>
                    </a:cubicBezTo>
                    <a:cubicBezTo>
                      <a:pt x="-827" y="55920"/>
                      <a:pt x="13883" y="67858"/>
                      <a:pt x="0" y="476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32CFF1-8FA0-5341-851B-C7D440CB220F}"/>
                </a:ext>
              </a:extLst>
            </p:cNvPr>
            <p:cNvSpPr/>
            <p:nvPr/>
          </p:nvSpPr>
          <p:spPr>
            <a:xfrm>
              <a:off x="7946556" y="4460158"/>
              <a:ext cx="98989" cy="54864"/>
            </a:xfrm>
            <a:custGeom>
              <a:avLst/>
              <a:gdLst>
                <a:gd name="connsiteX0" fmla="*/ 16189 w 98989"/>
                <a:gd name="connsiteY0" fmla="*/ 41275 h 54864"/>
                <a:gd name="connsiteX1" fmla="*/ 314 w 98989"/>
                <a:gd name="connsiteY1" fmla="*/ 47625 h 54864"/>
                <a:gd name="connsiteX2" fmla="*/ 19364 w 98989"/>
                <a:gd name="connsiteY2" fmla="*/ 34925 h 54864"/>
                <a:gd name="connsiteX3" fmla="*/ 28889 w 98989"/>
                <a:gd name="connsiteY3" fmla="*/ 28575 h 54864"/>
                <a:gd name="connsiteX4" fmla="*/ 44764 w 98989"/>
                <a:gd name="connsiteY4" fmla="*/ 6350 h 54864"/>
                <a:gd name="connsiteX5" fmla="*/ 54289 w 98989"/>
                <a:gd name="connsiteY5" fmla="*/ 0 h 54864"/>
                <a:gd name="connsiteX6" fmla="*/ 82864 w 98989"/>
                <a:gd name="connsiteY6" fmla="*/ 6350 h 54864"/>
                <a:gd name="connsiteX7" fmla="*/ 92389 w 98989"/>
                <a:gd name="connsiteY7" fmla="*/ 12700 h 54864"/>
                <a:gd name="connsiteX8" fmla="*/ 98739 w 98989"/>
                <a:gd name="connsiteY8" fmla="*/ 22225 h 54864"/>
                <a:gd name="connsiteX9" fmla="*/ 86039 w 98989"/>
                <a:gd name="connsiteY9" fmla="*/ 41275 h 54864"/>
                <a:gd name="connsiteX10" fmla="*/ 76514 w 98989"/>
                <a:gd name="connsiteY10" fmla="*/ 44450 h 54864"/>
                <a:gd name="connsiteX11" fmla="*/ 28889 w 98989"/>
                <a:gd name="connsiteY11" fmla="*/ 53975 h 54864"/>
                <a:gd name="connsiteX12" fmla="*/ 16189 w 98989"/>
                <a:gd name="connsiteY12" fmla="*/ 4127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989" h="54864">
                  <a:moveTo>
                    <a:pt x="16189" y="41275"/>
                  </a:moveTo>
                  <a:cubicBezTo>
                    <a:pt x="11427" y="40217"/>
                    <a:pt x="-2235" y="52723"/>
                    <a:pt x="314" y="47625"/>
                  </a:cubicBezTo>
                  <a:cubicBezTo>
                    <a:pt x="3727" y="40799"/>
                    <a:pt x="13014" y="39158"/>
                    <a:pt x="19364" y="34925"/>
                  </a:cubicBezTo>
                  <a:lnTo>
                    <a:pt x="28889" y="28575"/>
                  </a:lnTo>
                  <a:cubicBezTo>
                    <a:pt x="38414" y="0"/>
                    <a:pt x="27831" y="14817"/>
                    <a:pt x="44764" y="6350"/>
                  </a:cubicBezTo>
                  <a:cubicBezTo>
                    <a:pt x="48177" y="4643"/>
                    <a:pt x="51114" y="2117"/>
                    <a:pt x="54289" y="0"/>
                  </a:cubicBezTo>
                  <a:cubicBezTo>
                    <a:pt x="61606" y="1219"/>
                    <a:pt x="75048" y="2442"/>
                    <a:pt x="82864" y="6350"/>
                  </a:cubicBezTo>
                  <a:cubicBezTo>
                    <a:pt x="86277" y="8057"/>
                    <a:pt x="89214" y="10583"/>
                    <a:pt x="92389" y="12700"/>
                  </a:cubicBezTo>
                  <a:cubicBezTo>
                    <a:pt x="94506" y="15875"/>
                    <a:pt x="98199" y="18447"/>
                    <a:pt x="98739" y="22225"/>
                  </a:cubicBezTo>
                  <a:cubicBezTo>
                    <a:pt x="100318" y="33280"/>
                    <a:pt x="94228" y="37181"/>
                    <a:pt x="86039" y="41275"/>
                  </a:cubicBezTo>
                  <a:cubicBezTo>
                    <a:pt x="83046" y="42772"/>
                    <a:pt x="79743" y="43569"/>
                    <a:pt x="76514" y="44450"/>
                  </a:cubicBezTo>
                  <a:cubicBezTo>
                    <a:pt x="49569" y="51799"/>
                    <a:pt x="54853" y="50266"/>
                    <a:pt x="28889" y="53975"/>
                  </a:cubicBezTo>
                  <a:cubicBezTo>
                    <a:pt x="14344" y="58823"/>
                    <a:pt x="20951" y="42333"/>
                    <a:pt x="16189" y="4127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A structure of a molecule&#10;&#10;Description automatically generated">
            <a:extLst>
              <a:ext uri="{FF2B5EF4-FFF2-40B4-BE49-F238E27FC236}">
                <a16:creationId xmlns:a16="http://schemas.microsoft.com/office/drawing/2014/main" id="{CD65B94F-FD30-1741-8A5C-B2707135D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562" y="3139189"/>
            <a:ext cx="2853824" cy="3557682"/>
          </a:xfrm>
          <a:prstGeom prst="rect">
            <a:avLst/>
          </a:prstGeom>
        </p:spPr>
      </p:pic>
      <p:pic>
        <p:nvPicPr>
          <p:cNvPr id="12" name="Picture 11" descr="A structure of a molecule&#10;&#10;Description automatically generated">
            <a:extLst>
              <a:ext uri="{FF2B5EF4-FFF2-40B4-BE49-F238E27FC236}">
                <a16:creationId xmlns:a16="http://schemas.microsoft.com/office/drawing/2014/main" id="{5D2AA8C1-9EA2-954C-976D-798012AE3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200" y="3139189"/>
            <a:ext cx="2853116" cy="3556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7E1DAE3-6666-6442-8022-F1E47C087C87}"/>
              </a:ext>
            </a:extLst>
          </p:cNvPr>
          <p:cNvGrpSpPr/>
          <p:nvPr/>
        </p:nvGrpSpPr>
        <p:grpSpPr>
          <a:xfrm>
            <a:off x="6266634" y="4357726"/>
            <a:ext cx="1402708" cy="935666"/>
            <a:chOff x="5677784" y="4302641"/>
            <a:chExt cx="1402708" cy="935666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B8450BD-BC01-AC4E-A906-7B2FBE1CDFD6}"/>
                </a:ext>
              </a:extLst>
            </p:cNvPr>
            <p:cNvSpPr/>
            <p:nvPr/>
          </p:nvSpPr>
          <p:spPr>
            <a:xfrm>
              <a:off x="6166092" y="4376170"/>
              <a:ext cx="426093" cy="788611"/>
            </a:xfrm>
            <a:custGeom>
              <a:avLst/>
              <a:gdLst>
                <a:gd name="connsiteX0" fmla="*/ 213047 w 426093"/>
                <a:gd name="connsiteY0" fmla="*/ 0 h 788611"/>
                <a:gd name="connsiteX1" fmla="*/ 224518 w 426093"/>
                <a:gd name="connsiteY1" fmla="*/ 6371 h 788611"/>
                <a:gd name="connsiteX2" fmla="*/ 426093 w 426093"/>
                <a:gd name="connsiteY2" fmla="*/ 394305 h 788611"/>
                <a:gd name="connsiteX3" fmla="*/ 224518 w 426093"/>
                <a:gd name="connsiteY3" fmla="*/ 782239 h 788611"/>
                <a:gd name="connsiteX4" fmla="*/ 213047 w 426093"/>
                <a:gd name="connsiteY4" fmla="*/ 788611 h 788611"/>
                <a:gd name="connsiteX5" fmla="*/ 201575 w 426093"/>
                <a:gd name="connsiteY5" fmla="*/ 782239 h 788611"/>
                <a:gd name="connsiteX6" fmla="*/ 0 w 426093"/>
                <a:gd name="connsiteY6" fmla="*/ 394305 h 788611"/>
                <a:gd name="connsiteX7" fmla="*/ 201575 w 426093"/>
                <a:gd name="connsiteY7" fmla="*/ 6371 h 788611"/>
                <a:gd name="connsiteX8" fmla="*/ 213047 w 426093"/>
                <a:gd name="connsiteY8" fmla="*/ 0 h 78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093" h="788611">
                  <a:moveTo>
                    <a:pt x="213047" y="0"/>
                  </a:moveTo>
                  <a:lnTo>
                    <a:pt x="224518" y="6371"/>
                  </a:lnTo>
                  <a:cubicBezTo>
                    <a:pt x="346134" y="90444"/>
                    <a:pt x="426093" y="232820"/>
                    <a:pt x="426093" y="394305"/>
                  </a:cubicBezTo>
                  <a:cubicBezTo>
                    <a:pt x="426093" y="555791"/>
                    <a:pt x="346134" y="698167"/>
                    <a:pt x="224518" y="782239"/>
                  </a:cubicBezTo>
                  <a:lnTo>
                    <a:pt x="213047" y="788611"/>
                  </a:lnTo>
                  <a:lnTo>
                    <a:pt x="201575" y="782239"/>
                  </a:lnTo>
                  <a:cubicBezTo>
                    <a:pt x="79959" y="698167"/>
                    <a:pt x="0" y="555791"/>
                    <a:pt x="0" y="394305"/>
                  </a:cubicBezTo>
                  <a:cubicBezTo>
                    <a:pt x="0" y="232820"/>
                    <a:pt x="79959" y="90444"/>
                    <a:pt x="201575" y="6371"/>
                  </a:cubicBezTo>
                  <a:lnTo>
                    <a:pt x="213047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6BAE67A-F6E2-C849-9AB6-E363F0F1864B}"/>
                </a:ext>
              </a:extLst>
            </p:cNvPr>
            <p:cNvSpPr/>
            <p:nvPr/>
          </p:nvSpPr>
          <p:spPr>
            <a:xfrm>
              <a:off x="5677784" y="4302641"/>
              <a:ext cx="701354" cy="935666"/>
            </a:xfrm>
            <a:custGeom>
              <a:avLst/>
              <a:gdLst>
                <a:gd name="connsiteX0" fmla="*/ 457200 w 701354"/>
                <a:gd name="connsiteY0" fmla="*/ 0 h 935666"/>
                <a:gd name="connsiteX1" fmla="*/ 635163 w 701354"/>
                <a:gd name="connsiteY1" fmla="*/ 36765 h 935666"/>
                <a:gd name="connsiteX2" fmla="*/ 701354 w 701354"/>
                <a:gd name="connsiteY2" fmla="*/ 73528 h 935666"/>
                <a:gd name="connsiteX3" fmla="*/ 689882 w 701354"/>
                <a:gd name="connsiteY3" fmla="*/ 79899 h 935666"/>
                <a:gd name="connsiteX4" fmla="*/ 488307 w 701354"/>
                <a:gd name="connsiteY4" fmla="*/ 467833 h 935666"/>
                <a:gd name="connsiteX5" fmla="*/ 689882 w 701354"/>
                <a:gd name="connsiteY5" fmla="*/ 855767 h 935666"/>
                <a:gd name="connsiteX6" fmla="*/ 701354 w 701354"/>
                <a:gd name="connsiteY6" fmla="*/ 862139 h 935666"/>
                <a:gd name="connsiteX7" fmla="*/ 635163 w 701354"/>
                <a:gd name="connsiteY7" fmla="*/ 898901 h 935666"/>
                <a:gd name="connsiteX8" fmla="*/ 457200 w 701354"/>
                <a:gd name="connsiteY8" fmla="*/ 935666 h 935666"/>
                <a:gd name="connsiteX9" fmla="*/ 0 w 701354"/>
                <a:gd name="connsiteY9" fmla="*/ 467833 h 935666"/>
                <a:gd name="connsiteX10" fmla="*/ 457200 w 701354"/>
                <a:gd name="connsiteY10" fmla="*/ 0 h 93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1354" h="935666">
                  <a:moveTo>
                    <a:pt x="457200" y="0"/>
                  </a:moveTo>
                  <a:cubicBezTo>
                    <a:pt x="520326" y="0"/>
                    <a:pt x="580465" y="13091"/>
                    <a:pt x="635163" y="36765"/>
                  </a:cubicBezTo>
                  <a:lnTo>
                    <a:pt x="701354" y="73528"/>
                  </a:lnTo>
                  <a:lnTo>
                    <a:pt x="689882" y="79899"/>
                  </a:lnTo>
                  <a:cubicBezTo>
                    <a:pt x="568266" y="163972"/>
                    <a:pt x="488307" y="306348"/>
                    <a:pt x="488307" y="467833"/>
                  </a:cubicBezTo>
                  <a:cubicBezTo>
                    <a:pt x="488307" y="629319"/>
                    <a:pt x="568266" y="771695"/>
                    <a:pt x="689882" y="855767"/>
                  </a:cubicBezTo>
                  <a:lnTo>
                    <a:pt x="701354" y="862139"/>
                  </a:lnTo>
                  <a:lnTo>
                    <a:pt x="635163" y="898901"/>
                  </a:lnTo>
                  <a:cubicBezTo>
                    <a:pt x="580465" y="922575"/>
                    <a:pt x="520326" y="935666"/>
                    <a:pt x="457200" y="935666"/>
                  </a:cubicBezTo>
                  <a:cubicBezTo>
                    <a:pt x="204695" y="935666"/>
                    <a:pt x="0" y="726210"/>
                    <a:pt x="0" y="467833"/>
                  </a:cubicBezTo>
                  <a:cubicBezTo>
                    <a:pt x="0" y="209456"/>
                    <a:pt x="204695" y="0"/>
                    <a:pt x="4572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D94CEA2-C971-904D-83F0-BA20F2C20BD5}"/>
                </a:ext>
              </a:extLst>
            </p:cNvPr>
            <p:cNvSpPr/>
            <p:nvPr/>
          </p:nvSpPr>
          <p:spPr>
            <a:xfrm>
              <a:off x="6379139" y="4302641"/>
              <a:ext cx="701353" cy="935666"/>
            </a:xfrm>
            <a:custGeom>
              <a:avLst/>
              <a:gdLst>
                <a:gd name="connsiteX0" fmla="*/ 244153 w 701353"/>
                <a:gd name="connsiteY0" fmla="*/ 0 h 935666"/>
                <a:gd name="connsiteX1" fmla="*/ 701353 w 701353"/>
                <a:gd name="connsiteY1" fmla="*/ 467833 h 935666"/>
                <a:gd name="connsiteX2" fmla="*/ 244153 w 701353"/>
                <a:gd name="connsiteY2" fmla="*/ 935666 h 935666"/>
                <a:gd name="connsiteX3" fmla="*/ 66190 w 701353"/>
                <a:gd name="connsiteY3" fmla="*/ 898901 h 935666"/>
                <a:gd name="connsiteX4" fmla="*/ 0 w 701353"/>
                <a:gd name="connsiteY4" fmla="*/ 862139 h 935666"/>
                <a:gd name="connsiteX5" fmla="*/ 11471 w 701353"/>
                <a:gd name="connsiteY5" fmla="*/ 855767 h 935666"/>
                <a:gd name="connsiteX6" fmla="*/ 213046 w 701353"/>
                <a:gd name="connsiteY6" fmla="*/ 467833 h 935666"/>
                <a:gd name="connsiteX7" fmla="*/ 11471 w 701353"/>
                <a:gd name="connsiteY7" fmla="*/ 79899 h 935666"/>
                <a:gd name="connsiteX8" fmla="*/ 0 w 701353"/>
                <a:gd name="connsiteY8" fmla="*/ 73528 h 935666"/>
                <a:gd name="connsiteX9" fmla="*/ 66190 w 701353"/>
                <a:gd name="connsiteY9" fmla="*/ 36765 h 935666"/>
                <a:gd name="connsiteX10" fmla="*/ 244153 w 701353"/>
                <a:gd name="connsiteY10" fmla="*/ 0 h 93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1353" h="935666">
                  <a:moveTo>
                    <a:pt x="244153" y="0"/>
                  </a:moveTo>
                  <a:cubicBezTo>
                    <a:pt x="496658" y="0"/>
                    <a:pt x="701353" y="209456"/>
                    <a:pt x="701353" y="467833"/>
                  </a:cubicBezTo>
                  <a:cubicBezTo>
                    <a:pt x="701353" y="726210"/>
                    <a:pt x="496658" y="935666"/>
                    <a:pt x="244153" y="935666"/>
                  </a:cubicBezTo>
                  <a:cubicBezTo>
                    <a:pt x="181027" y="935666"/>
                    <a:pt x="120889" y="922575"/>
                    <a:pt x="66190" y="898901"/>
                  </a:cubicBezTo>
                  <a:lnTo>
                    <a:pt x="0" y="862139"/>
                  </a:lnTo>
                  <a:lnTo>
                    <a:pt x="11471" y="855767"/>
                  </a:lnTo>
                  <a:cubicBezTo>
                    <a:pt x="133087" y="771695"/>
                    <a:pt x="213046" y="629319"/>
                    <a:pt x="213046" y="467833"/>
                  </a:cubicBezTo>
                  <a:cubicBezTo>
                    <a:pt x="213046" y="306348"/>
                    <a:pt x="133087" y="163972"/>
                    <a:pt x="11471" y="79899"/>
                  </a:cubicBezTo>
                  <a:lnTo>
                    <a:pt x="0" y="73528"/>
                  </a:lnTo>
                  <a:lnTo>
                    <a:pt x="66190" y="36765"/>
                  </a:lnTo>
                  <a:cubicBezTo>
                    <a:pt x="120889" y="13091"/>
                    <a:pt x="181027" y="0"/>
                    <a:pt x="2441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0BFE6-F0B7-3D5B-A702-EB927EDF2C59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607D79-F266-01B5-ECCE-C964F05E3D28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C67391-7B64-4087-771E-E472811157E7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E783ED0-1751-6990-5977-3AF13EA310D1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F2F8A84-D1F9-D41D-2A72-E70B53E75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273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12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B57D84-AB28-9342-9D89-30655802215A}"/>
                  </a:ext>
                </a:extLst>
              </p:cNvPr>
              <p:cNvSpPr txBox="1"/>
              <p:nvPr/>
            </p:nvSpPr>
            <p:spPr>
              <a:xfrm>
                <a:off x="4251318" y="1232246"/>
                <a:ext cx="4556073" cy="9411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I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e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Linux Libertine O" panose="02000503000000000000" pitchFamily="2" charset="0"/>
                          <a:cs typeface="Linux Libertine O" panose="02000503000000000000" pitchFamily="2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q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pq</m:t>
                              </m:r>
                            </m:sub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I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q</m:t>
                              </m:r>
                            </m:sub>
                          </m:sSub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B57D84-AB28-9342-9D89-30655802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318" y="1232246"/>
                <a:ext cx="4556073" cy="941155"/>
              </a:xfrm>
              <a:prstGeom prst="rect">
                <a:avLst/>
              </a:prstGeom>
              <a:blipFill>
                <a:blip r:embed="rId3"/>
                <a:stretch>
                  <a:fillRect t="-139474" r="-833" b="-18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8C0F2-C582-494D-81A4-3D57ABA3BC21}"/>
                  </a:ext>
                </a:extLst>
              </p:cNvPr>
              <p:cNvSpPr txBox="1"/>
              <p:nvPr/>
            </p:nvSpPr>
            <p:spPr>
              <a:xfrm>
                <a:off x="5517073" y="2634642"/>
                <a:ext cx="2024563" cy="462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q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Linux Libertine O" panose="02000503000000000000" pitchFamily="2" charset="0"/>
                          <a:cs typeface="Linux Libertine O" panose="02000503000000000000" pitchFamily="2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8C0F2-C582-494D-81A4-3D57ABA3B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73" y="2634642"/>
                <a:ext cx="2024563" cy="462947"/>
              </a:xfrm>
              <a:prstGeom prst="rect">
                <a:avLst/>
              </a:prstGeom>
              <a:blipFill>
                <a:blip r:embed="rId4"/>
                <a:stretch>
                  <a:fillRect l="-30625" t="-178378" r="-11875" b="-2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1A0E80C-70FA-CE4D-9CE0-1320D6348B73}"/>
              </a:ext>
            </a:extLst>
          </p:cNvPr>
          <p:cNvSpPr txBox="1"/>
          <p:nvPr/>
        </p:nvSpPr>
        <p:spPr>
          <a:xfrm>
            <a:off x="4318124" y="932896"/>
            <a:ext cx="4422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One-electron transition density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6ABD96-DEF5-8143-B480-5605B70AD394}"/>
                  </a:ext>
                </a:extLst>
              </p:cNvPr>
              <p:cNvSpPr txBox="1"/>
              <p:nvPr/>
            </p:nvSpPr>
            <p:spPr>
              <a:xfrm>
                <a:off x="5256223" y="3102474"/>
                <a:ext cx="2546263" cy="462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p</m:t>
                        </m:r>
                      </m:sub>
                      <m:sup>
                        <m:r>
                          <a:rPr lang="en-US" sz="2400" b="0" i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Linux Libertine O" panose="02000503000000000000" pitchFamily="2" charset="0"/>
                    <a:cs typeface="Arial" panose="020B0604020202020204" pitchFamily="34" charset="0"/>
                  </a:rPr>
                  <a:t>: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Linux Libertine O" panose="02000503000000000000" pitchFamily="2" charset="0"/>
                    <a:cs typeface="Arial" panose="020B0604020202020204" pitchFamily="34" charset="0"/>
                  </a:rPr>
                  <a:t>creation operator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6ABD96-DEF5-8143-B480-5605B70A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223" y="3102474"/>
                <a:ext cx="2546263" cy="462947"/>
              </a:xfrm>
              <a:prstGeom prst="rect">
                <a:avLst/>
              </a:prstGeom>
              <a:blipFill>
                <a:blip r:embed="rId5"/>
                <a:stretch>
                  <a:fillRect l="-346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4D1354-7E1C-414C-B876-2D62589C156C}"/>
                  </a:ext>
                </a:extLst>
              </p:cNvPr>
              <p:cNvSpPr/>
              <p:nvPr/>
            </p:nvSpPr>
            <p:spPr>
              <a:xfrm>
                <a:off x="4792529" y="3548467"/>
                <a:ext cx="3473650" cy="494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ea typeface="Linux Libertine O" panose="02000503000000000000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ea typeface="Linux Libertine O" panose="02000503000000000000" pitchFamily="2" charset="0"/>
                    <a:cs typeface="Arial" panose="020B0604020202020204" pitchFamily="34" charset="0"/>
                  </a:rPr>
                  <a:t>: annihilation operator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4D1354-7E1C-414C-B876-2D62589C1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529" y="3548467"/>
                <a:ext cx="3473650" cy="494559"/>
              </a:xfrm>
              <a:prstGeom prst="rect">
                <a:avLst/>
              </a:prstGeom>
              <a:blipFill>
                <a:blip r:embed="rId6"/>
                <a:stretch>
                  <a:fillRect t="-1000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804C2DFC-69A6-4E4C-97F6-081E65B67322}"/>
              </a:ext>
            </a:extLst>
          </p:cNvPr>
          <p:cNvSpPr/>
          <p:nvPr/>
        </p:nvSpPr>
        <p:spPr>
          <a:xfrm>
            <a:off x="6394418" y="1795984"/>
            <a:ext cx="269872" cy="838658"/>
          </a:xfrm>
          <a:custGeom>
            <a:avLst/>
            <a:gdLst>
              <a:gd name="connsiteX0" fmla="*/ 177723 w 227342"/>
              <a:gd name="connsiteY0" fmla="*/ 0 h 737191"/>
              <a:gd name="connsiteX1" fmla="*/ 514 w 227342"/>
              <a:gd name="connsiteY1" fmla="*/ 382772 h 737191"/>
              <a:gd name="connsiteX2" fmla="*/ 227342 w 227342"/>
              <a:gd name="connsiteY2" fmla="*/ 737191 h 73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342" h="737191">
                <a:moveTo>
                  <a:pt x="177723" y="0"/>
                </a:moveTo>
                <a:cubicBezTo>
                  <a:pt x="84983" y="129953"/>
                  <a:pt x="-7756" y="259907"/>
                  <a:pt x="514" y="382772"/>
                </a:cubicBezTo>
                <a:cubicBezTo>
                  <a:pt x="8784" y="505637"/>
                  <a:pt x="118063" y="621414"/>
                  <a:pt x="227342" y="737191"/>
                </a:cubicBezTo>
              </a:path>
            </a:pathLst>
          </a:custGeom>
          <a:noFill/>
          <a:ln w="38100">
            <a:solidFill>
              <a:srgbClr val="9A00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B4D070-EB9A-4720-71D4-D8F64F012B9A}"/>
              </a:ext>
            </a:extLst>
          </p:cNvPr>
          <p:cNvGrpSpPr/>
          <p:nvPr/>
        </p:nvGrpSpPr>
        <p:grpSpPr>
          <a:xfrm>
            <a:off x="4178201" y="4363354"/>
            <a:ext cx="4728149" cy="2155559"/>
            <a:chOff x="957918" y="4636165"/>
            <a:chExt cx="4728149" cy="215555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04E508E3-9D58-E16A-AC25-0B2C6DCFD952}"/>
                </a:ext>
              </a:extLst>
            </p:cNvPr>
            <p:cNvSpPr/>
            <p:nvPr/>
          </p:nvSpPr>
          <p:spPr>
            <a:xfrm>
              <a:off x="957918" y="5234374"/>
              <a:ext cx="4728149" cy="15573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F9D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74B258B-7EAE-86A2-1165-DB05510A602B}"/>
                </a:ext>
              </a:extLst>
            </p:cNvPr>
            <p:cNvSpPr/>
            <p:nvPr/>
          </p:nvSpPr>
          <p:spPr>
            <a:xfrm>
              <a:off x="1149581" y="4636165"/>
              <a:ext cx="2711723" cy="537250"/>
            </a:xfrm>
            <a:custGeom>
              <a:avLst/>
              <a:gdLst>
                <a:gd name="connsiteX0" fmla="*/ 117224 w 2711723"/>
                <a:gd name="connsiteY0" fmla="*/ 0 h 537250"/>
                <a:gd name="connsiteX1" fmla="*/ 2594499 w 2711723"/>
                <a:gd name="connsiteY1" fmla="*/ 0 h 537250"/>
                <a:gd name="connsiteX2" fmla="*/ 2711723 w 2711723"/>
                <a:gd name="connsiteY2" fmla="*/ 117224 h 537250"/>
                <a:gd name="connsiteX3" fmla="*/ 2711723 w 2711723"/>
                <a:gd name="connsiteY3" fmla="*/ 537250 h 537250"/>
                <a:gd name="connsiteX4" fmla="*/ 0 w 2711723"/>
                <a:gd name="connsiteY4" fmla="*/ 537250 h 537250"/>
                <a:gd name="connsiteX5" fmla="*/ 0 w 2711723"/>
                <a:gd name="connsiteY5" fmla="*/ 117224 h 537250"/>
                <a:gd name="connsiteX6" fmla="*/ 117224 w 2711723"/>
                <a:gd name="connsiteY6" fmla="*/ 0 h 53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1723" h="537250">
                  <a:moveTo>
                    <a:pt x="117224" y="0"/>
                  </a:moveTo>
                  <a:lnTo>
                    <a:pt x="2594499" y="0"/>
                  </a:lnTo>
                  <a:lnTo>
                    <a:pt x="2711723" y="117224"/>
                  </a:lnTo>
                  <a:lnTo>
                    <a:pt x="2711723" y="537250"/>
                  </a:lnTo>
                  <a:lnTo>
                    <a:pt x="0" y="537250"/>
                  </a:lnTo>
                  <a:lnTo>
                    <a:pt x="0" y="117224"/>
                  </a:lnTo>
                  <a:cubicBezTo>
                    <a:pt x="0" y="52483"/>
                    <a:pt x="52483" y="0"/>
                    <a:pt x="117224" y="0"/>
                  </a:cubicBezTo>
                  <a:close/>
                </a:path>
              </a:pathLst>
            </a:custGeom>
            <a:solidFill>
              <a:srgbClr val="BF9DCC"/>
            </a:solidFill>
            <a:ln>
              <a:solidFill>
                <a:srgbClr val="BF9D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00A9C3-407F-6BE0-5970-BD7E46A6B7D2}"/>
                </a:ext>
              </a:extLst>
            </p:cNvPr>
            <p:cNvSpPr txBox="1"/>
            <p:nvPr/>
          </p:nvSpPr>
          <p:spPr>
            <a:xfrm>
              <a:off x="1136517" y="4757811"/>
              <a:ext cx="2922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Löwdin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orthogonalization</a:t>
              </a:r>
            </a:p>
            <a:p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5728CEC-67DD-1813-929A-99C6E770E6DD}"/>
                  </a:ext>
                </a:extLst>
              </p:cNvPr>
              <p:cNvSpPr txBox="1"/>
              <p:nvPr/>
            </p:nvSpPr>
            <p:spPr>
              <a:xfrm>
                <a:off x="4318625" y="5279364"/>
                <a:ext cx="4426020" cy="860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5728CEC-67DD-1813-929A-99C6E770E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25" y="5279364"/>
                <a:ext cx="4426020" cy="860813"/>
              </a:xfrm>
              <a:prstGeom prst="rect">
                <a:avLst/>
              </a:prstGeom>
              <a:blipFill>
                <a:blip r:embed="rId7"/>
                <a:stretch>
                  <a:fillRect l="-7714" t="-172464" b="-25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464192E-78EE-AE90-988D-AEC72A107421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6376C1A-4392-4189-A2B6-BD7104CF79C3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9E8FF7A-6921-8D70-5C21-6308FC6AE3FC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AC2D90-996D-A94D-193A-4DAAD42651B3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DDC9AB8-6501-3C62-AAE6-6CA58486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090AEF6-80A1-F149-3B81-107B96DF396B}"/>
              </a:ext>
            </a:extLst>
          </p:cNvPr>
          <p:cNvGrpSpPr/>
          <p:nvPr/>
        </p:nvGrpSpPr>
        <p:grpSpPr>
          <a:xfrm>
            <a:off x="4152217" y="222734"/>
            <a:ext cx="4728149" cy="3882856"/>
            <a:chOff x="931934" y="116718"/>
            <a:chExt cx="4728149" cy="38828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56E667B-A7BE-5B34-F8B7-79CF225D3C39}"/>
                </a:ext>
              </a:extLst>
            </p:cNvPr>
            <p:cNvSpPr/>
            <p:nvPr/>
          </p:nvSpPr>
          <p:spPr>
            <a:xfrm>
              <a:off x="931934" y="696531"/>
              <a:ext cx="4728149" cy="3303043"/>
            </a:xfrm>
            <a:prstGeom prst="roundRect">
              <a:avLst/>
            </a:prstGeom>
            <a:noFill/>
            <a:ln w="38100">
              <a:solidFill>
                <a:srgbClr val="9A008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3CBC8E8-7302-DB99-AAE2-A0F96DB37B29}"/>
                </a:ext>
              </a:extLst>
            </p:cNvPr>
            <p:cNvSpPr/>
            <p:nvPr/>
          </p:nvSpPr>
          <p:spPr>
            <a:xfrm>
              <a:off x="1274316" y="116718"/>
              <a:ext cx="4069511" cy="537250"/>
            </a:xfrm>
            <a:custGeom>
              <a:avLst/>
              <a:gdLst>
                <a:gd name="connsiteX0" fmla="*/ 117224 w 2711723"/>
                <a:gd name="connsiteY0" fmla="*/ 0 h 537250"/>
                <a:gd name="connsiteX1" fmla="*/ 2594499 w 2711723"/>
                <a:gd name="connsiteY1" fmla="*/ 0 h 537250"/>
                <a:gd name="connsiteX2" fmla="*/ 2711723 w 2711723"/>
                <a:gd name="connsiteY2" fmla="*/ 117224 h 537250"/>
                <a:gd name="connsiteX3" fmla="*/ 2711723 w 2711723"/>
                <a:gd name="connsiteY3" fmla="*/ 537250 h 537250"/>
                <a:gd name="connsiteX4" fmla="*/ 0 w 2711723"/>
                <a:gd name="connsiteY4" fmla="*/ 537250 h 537250"/>
                <a:gd name="connsiteX5" fmla="*/ 0 w 2711723"/>
                <a:gd name="connsiteY5" fmla="*/ 117224 h 537250"/>
                <a:gd name="connsiteX6" fmla="*/ 117224 w 2711723"/>
                <a:gd name="connsiteY6" fmla="*/ 0 h 53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1723" h="537250">
                  <a:moveTo>
                    <a:pt x="117224" y="0"/>
                  </a:moveTo>
                  <a:lnTo>
                    <a:pt x="2594499" y="0"/>
                  </a:lnTo>
                  <a:lnTo>
                    <a:pt x="2711723" y="117224"/>
                  </a:lnTo>
                  <a:lnTo>
                    <a:pt x="2711723" y="537250"/>
                  </a:lnTo>
                  <a:lnTo>
                    <a:pt x="0" y="537250"/>
                  </a:lnTo>
                  <a:lnTo>
                    <a:pt x="0" y="117224"/>
                  </a:lnTo>
                  <a:cubicBezTo>
                    <a:pt x="0" y="52483"/>
                    <a:pt x="52483" y="0"/>
                    <a:pt x="117224" y="0"/>
                  </a:cubicBezTo>
                  <a:close/>
                </a:path>
              </a:pathLst>
            </a:custGeom>
            <a:solidFill>
              <a:srgbClr val="9A0088"/>
            </a:solidFill>
            <a:ln>
              <a:solidFill>
                <a:srgbClr val="9A008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19926D-345B-28F4-B691-944CE3AEF5A5}"/>
                </a:ext>
              </a:extLst>
            </p:cNvPr>
            <p:cNvSpPr txBox="1"/>
            <p:nvPr/>
          </p:nvSpPr>
          <p:spPr>
            <a:xfrm>
              <a:off x="1248985" y="272226"/>
              <a:ext cx="4198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 real space &amp; orthonormal MO basis</a:t>
              </a:r>
            </a:p>
            <a:p>
              <a:endParaRPr lang="en-US" dirty="0"/>
            </a:p>
          </p:txBody>
        </p:sp>
      </p:grpSp>
      <p:sp>
        <p:nvSpPr>
          <p:cNvPr id="77" name="Freeform 76">
            <a:extLst>
              <a:ext uri="{FF2B5EF4-FFF2-40B4-BE49-F238E27FC236}">
                <a16:creationId xmlns:a16="http://schemas.microsoft.com/office/drawing/2014/main" id="{76731F98-F23A-E177-74E1-FCBFAD6ED5F2}"/>
              </a:ext>
            </a:extLst>
          </p:cNvPr>
          <p:cNvSpPr/>
          <p:nvPr/>
        </p:nvSpPr>
        <p:spPr>
          <a:xfrm>
            <a:off x="7217516" y="1791125"/>
            <a:ext cx="1797309" cy="2834640"/>
          </a:xfrm>
          <a:custGeom>
            <a:avLst/>
            <a:gdLst>
              <a:gd name="connsiteX0" fmla="*/ 1123406 w 1797309"/>
              <a:gd name="connsiteY0" fmla="*/ 0 h 2834640"/>
              <a:gd name="connsiteX1" fmla="*/ 1750423 w 1797309"/>
              <a:gd name="connsiteY1" fmla="*/ 2181497 h 2834640"/>
              <a:gd name="connsiteX2" fmla="*/ 0 w 1797309"/>
              <a:gd name="connsiteY2" fmla="*/ 283464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7309" h="2834640">
                <a:moveTo>
                  <a:pt x="1123406" y="0"/>
                </a:moveTo>
                <a:cubicBezTo>
                  <a:pt x="1530531" y="854528"/>
                  <a:pt x="1937657" y="1709057"/>
                  <a:pt x="1750423" y="2181497"/>
                </a:cubicBezTo>
                <a:cubicBezTo>
                  <a:pt x="1563189" y="2653937"/>
                  <a:pt x="781594" y="2744288"/>
                  <a:pt x="0" y="283464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  <p:bldP spid="23" grpId="0"/>
      <p:bldP spid="24" grpId="0"/>
      <p:bldP spid="7" grpId="0" animBg="1"/>
      <p:bldP spid="46" grpId="0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13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686C3-09C0-6943-BC22-D365B4D282D0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Gas phase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E22FF-8F99-3945-8811-25A0639D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10" y="1648431"/>
            <a:ext cx="5025725" cy="3159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1E98D7-D4D6-8A47-A87D-79698AFC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270" y="36848"/>
            <a:ext cx="819216" cy="5794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7EFBD1-273C-CE45-BA0A-33C9F15D3185}"/>
              </a:ext>
            </a:extLst>
          </p:cNvPr>
          <p:cNvSpPr txBox="1"/>
          <p:nvPr/>
        </p:nvSpPr>
        <p:spPr>
          <a:xfrm>
            <a:off x="1179326" y="673399"/>
            <a:ext cx="4540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Intense absorption band at low energy (~3.3 eV)</a:t>
            </a:r>
          </a:p>
          <a:p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Separated from higher bands (like in experimental)</a:t>
            </a:r>
          </a:p>
          <a:p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896C0A-BD22-5F89-6EC4-E0544186765F}"/>
              </a:ext>
            </a:extLst>
          </p:cNvPr>
          <p:cNvSpPr txBox="1"/>
          <p:nvPr/>
        </p:nvSpPr>
        <p:spPr>
          <a:xfrm>
            <a:off x="838200" y="6356350"/>
            <a:ext cx="904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Vörös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D., F. </a:t>
            </a:r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Proché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C., Mai, S., &amp; González, L. (2024). Hydrogen bonding to the electron accepting group controls the absorption spectrum of a push--pull stilbene adsorbed on amorphous silica.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accepted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C742AB-5721-AEFD-747B-592724FA5D8A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A513A8-3871-1CDF-20BF-65F8AC8AB9DC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42A178-BECD-9FFF-2097-F65946F52570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D6568B-1CEE-BD8C-AF95-78D41EA67E93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08A5E4-FC5E-0FB8-3B12-AA6F07B7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08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14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686C3-09C0-6943-BC22-D365B4D282D0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Gas phase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E22FF-8F99-3945-8811-25A0639D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10" y="1648431"/>
            <a:ext cx="5025725" cy="3159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1E98D7-D4D6-8A47-A87D-79698AFC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270" y="36848"/>
            <a:ext cx="819216" cy="579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7EFBD1-273C-CE45-BA0A-33C9F15D3185}"/>
                  </a:ext>
                </a:extLst>
              </p:cNvPr>
              <p:cNvSpPr txBox="1"/>
              <p:nvPr/>
            </p:nvSpPr>
            <p:spPr>
              <a:xfrm>
                <a:off x="1179326" y="673399"/>
                <a:ext cx="45409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S</a:t>
                </a:r>
                <a:r>
                  <a:rPr lang="en-US" sz="2000" baseline="-25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1</a:t>
                </a:r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highest oscillator strength: excitation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π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and CC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π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and NO</a:t>
                </a:r>
                <a:r>
                  <a:rPr lang="en-US" sz="2000" baseline="-25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2</a:t>
                </a:r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(CT=0.84)</a:t>
                </a:r>
                <a:endParaRPr lang="en-US" sz="2000" baseline="-25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7EFBD1-273C-CE45-BA0A-33C9F15D3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326" y="673399"/>
                <a:ext cx="4540990" cy="707886"/>
              </a:xfrm>
              <a:prstGeom prst="rect">
                <a:avLst/>
              </a:prstGeom>
              <a:blipFill>
                <a:blip r:embed="rId7"/>
                <a:stretch>
                  <a:fillRect l="-1397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picture containing satellite, transport, night sky&#10;&#10;Description automatically generated">
            <a:extLst>
              <a:ext uri="{FF2B5EF4-FFF2-40B4-BE49-F238E27FC236}">
                <a16:creationId xmlns:a16="http://schemas.microsoft.com/office/drawing/2014/main" id="{5DC3D2CA-94BE-3443-9833-6CE531470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728" y="-8901"/>
            <a:ext cx="2459664" cy="6952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6892F8-1F7C-4346-8440-8DB0F4BCEF9C}"/>
              </a:ext>
            </a:extLst>
          </p:cNvPr>
          <p:cNvSpPr txBox="1"/>
          <p:nvPr/>
        </p:nvSpPr>
        <p:spPr>
          <a:xfrm>
            <a:off x="6756706" y="61795"/>
            <a:ext cx="780105" cy="323165"/>
          </a:xfrm>
          <a:prstGeom prst="rect">
            <a:avLst/>
          </a:prstGeom>
          <a:noFill/>
          <a:ln w="19050">
            <a:solidFill>
              <a:srgbClr val="FFC0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NMe</a:t>
            </a:r>
            <a:r>
              <a:rPr lang="en-US" sz="1500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FB077-5482-694A-97A0-78506EB10050}"/>
              </a:ext>
            </a:extLst>
          </p:cNvPr>
          <p:cNvSpPr txBox="1"/>
          <p:nvPr/>
        </p:nvSpPr>
        <p:spPr>
          <a:xfrm>
            <a:off x="10035656" y="55832"/>
            <a:ext cx="715927" cy="323165"/>
          </a:xfrm>
          <a:prstGeom prst="rect">
            <a:avLst/>
          </a:prstGeom>
          <a:noFill/>
          <a:ln w="19050">
            <a:solidFill>
              <a:srgbClr val="FFC0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</a:t>
            </a:r>
            <a:r>
              <a:rPr lang="en-US" sz="1500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5E2CE8-90A2-EF41-93BB-AB435E3B14FE}"/>
                  </a:ext>
                </a:extLst>
              </p:cNvPr>
              <p:cNvSpPr txBox="1"/>
              <p:nvPr/>
            </p:nvSpPr>
            <p:spPr>
              <a:xfrm>
                <a:off x="9275413" y="686250"/>
                <a:ext cx="715927" cy="317844"/>
              </a:xfrm>
              <a:prstGeom prst="rect">
                <a:avLst/>
              </a:prstGeom>
              <a:noFill/>
              <a:ln w="19050">
                <a:solidFill>
                  <a:srgbClr val="FFC03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𝜋</m:t>
                    </m:r>
                  </m:oMath>
                </a14:m>
                <a:r>
                  <a:rPr lang="en-US" sz="1500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5E2CE8-90A2-EF41-93BB-AB435E3B1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413" y="686250"/>
                <a:ext cx="715927" cy="31784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  <a:ln w="19050">
                <a:solidFill>
                  <a:srgbClr val="FFC03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2D9A1C7-31EA-0745-ACBE-3BEFBB33FBD9}"/>
              </a:ext>
            </a:extLst>
          </p:cNvPr>
          <p:cNvSpPr txBox="1"/>
          <p:nvPr/>
        </p:nvSpPr>
        <p:spPr>
          <a:xfrm>
            <a:off x="8441746" y="683590"/>
            <a:ext cx="715927" cy="323165"/>
          </a:xfrm>
          <a:prstGeom prst="rect">
            <a:avLst/>
          </a:prstGeom>
          <a:noFill/>
          <a:ln w="19050">
            <a:solidFill>
              <a:srgbClr val="FFC0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CC</a:t>
            </a:r>
            <a:endParaRPr lang="en-US" sz="1500" baseline="-25000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3B3A945-478F-914C-9DE2-944A36F88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4442" y="3650408"/>
            <a:ext cx="4089965" cy="337866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555C9CD-327B-774C-8266-AF38087DBB49}"/>
              </a:ext>
            </a:extLst>
          </p:cNvPr>
          <p:cNvSpPr txBox="1"/>
          <p:nvPr/>
        </p:nvSpPr>
        <p:spPr>
          <a:xfrm>
            <a:off x="1126591" y="3465742"/>
            <a:ext cx="47808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S</a:t>
            </a:r>
            <a:r>
              <a:rPr lang="en-US" b="1" baseline="-25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DA8096-B504-8346-B2B0-5C8E797959A6}"/>
                  </a:ext>
                </a:extLst>
              </p:cNvPr>
              <p:cNvSpPr txBox="1"/>
              <p:nvPr/>
            </p:nvSpPr>
            <p:spPr>
              <a:xfrm>
                <a:off x="7608080" y="686250"/>
                <a:ext cx="715927" cy="317844"/>
              </a:xfrm>
              <a:prstGeom prst="rect">
                <a:avLst/>
              </a:prstGeom>
              <a:noFill/>
              <a:ln w="19050">
                <a:solidFill>
                  <a:srgbClr val="FFC03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𝜋</m:t>
                    </m:r>
                  </m:oMath>
                </a14:m>
                <a:r>
                  <a:rPr lang="en-US" sz="1500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DA8096-B504-8346-B2B0-5C8E79795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080" y="686250"/>
                <a:ext cx="715927" cy="317844"/>
              </a:xfrm>
              <a:prstGeom prst="rect">
                <a:avLst/>
              </a:prstGeom>
              <a:blipFill>
                <a:blip r:embed="rId11"/>
                <a:stretch>
                  <a:fillRect b="-14286"/>
                </a:stretch>
              </a:blipFill>
              <a:ln w="19050">
                <a:solidFill>
                  <a:srgbClr val="FFC03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A43EBD-2A28-BD41-BDD9-DA4DA47157B3}"/>
              </a:ext>
            </a:extLst>
          </p:cNvPr>
          <p:cNvSpPr txBox="1"/>
          <p:nvPr/>
        </p:nvSpPr>
        <p:spPr>
          <a:xfrm rot="16200000">
            <a:off x="679164" y="4965949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25704-DACD-654D-A695-81E64E590B08}"/>
              </a:ext>
            </a:extLst>
          </p:cNvPr>
          <p:cNvSpPr txBox="1"/>
          <p:nvPr/>
        </p:nvSpPr>
        <p:spPr>
          <a:xfrm>
            <a:off x="2961757" y="3512338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Hole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00B621-353C-DEF8-CE8A-3E8FBF87F5AA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4279F4-7C94-AF07-88F3-80C55146ED3D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FFE1C-0E98-155E-3C11-425999B9FC00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A52249-9930-DCBD-03DD-D4C1362B8306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715562-BC1C-AC97-DCFA-51838E6A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90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30" grpId="0" animBg="1"/>
      <p:bldP spid="31" grpId="0" animBg="1"/>
      <p:bldP spid="32" grpId="0" animBg="1"/>
      <p:bldP spid="36" grpId="0" animBg="1"/>
      <p:bldP spid="38" grpId="0" animBg="1"/>
      <p:bldP spid="2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15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686C3-09C0-6943-BC22-D365B4D282D0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Gas phase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E22FF-8F99-3945-8811-25A0639D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10" y="1648431"/>
            <a:ext cx="5025725" cy="3159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1E98D7-D4D6-8A47-A87D-79698AFC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270" y="36848"/>
            <a:ext cx="819216" cy="579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7EFBD1-273C-CE45-BA0A-33C9F15D3185}"/>
                  </a:ext>
                </a:extLst>
              </p:cNvPr>
              <p:cNvSpPr txBox="1"/>
              <p:nvPr/>
            </p:nvSpPr>
            <p:spPr>
              <a:xfrm>
                <a:off x="1179326" y="673399"/>
                <a:ext cx="4540990" cy="1836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S</a:t>
                </a:r>
                <a:r>
                  <a:rPr lang="en-US" sz="2000" baseline="-25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1</a:t>
                </a:r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highest oscillator strength: excitation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π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and CC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π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and NO</a:t>
                </a:r>
                <a:r>
                  <a:rPr lang="en-US" sz="2000" baseline="-25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2</a:t>
                </a:r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(CT=0.84)</a:t>
                </a:r>
                <a:endParaRPr lang="en-US" sz="2000" baseline="-25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  <a:p>
                <a:endParaRPr lang="en-US" sz="2000" baseline="-25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  <a:p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S</a:t>
                </a:r>
                <a:r>
                  <a:rPr lang="en-US" sz="2000" baseline="-25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2</a:t>
                </a:r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and S</a:t>
                </a:r>
                <a:r>
                  <a:rPr lang="en-US" sz="2000" baseline="-25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3</a:t>
                </a:r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are dark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 O" panose="02000503000000000000" pitchFamily="2" charset="0"/>
                      </a:rPr>
                      <m:t>n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localized excitations (CT=0.19)</a:t>
                </a:r>
              </a:p>
              <a:p>
                <a:endParaRPr lang="en-US" sz="2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7EFBD1-273C-CE45-BA0A-33C9F15D3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326" y="673399"/>
                <a:ext cx="4540990" cy="1836400"/>
              </a:xfrm>
              <a:prstGeom prst="rect">
                <a:avLst/>
              </a:prstGeom>
              <a:blipFill>
                <a:blip r:embed="rId7"/>
                <a:stretch>
                  <a:fillRect l="-1397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picture containing satellite, transport, night sky&#10;&#10;Description automatically generated">
            <a:extLst>
              <a:ext uri="{FF2B5EF4-FFF2-40B4-BE49-F238E27FC236}">
                <a16:creationId xmlns:a16="http://schemas.microsoft.com/office/drawing/2014/main" id="{5DC3D2CA-94BE-3443-9833-6CE531470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728" y="-8901"/>
            <a:ext cx="2459664" cy="6952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6892F8-1F7C-4346-8440-8DB0F4BCEF9C}"/>
              </a:ext>
            </a:extLst>
          </p:cNvPr>
          <p:cNvSpPr txBox="1"/>
          <p:nvPr/>
        </p:nvSpPr>
        <p:spPr>
          <a:xfrm>
            <a:off x="6756706" y="61795"/>
            <a:ext cx="780105" cy="323165"/>
          </a:xfrm>
          <a:prstGeom prst="rect">
            <a:avLst/>
          </a:prstGeom>
          <a:noFill/>
          <a:ln w="19050">
            <a:solidFill>
              <a:srgbClr val="FFC0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NMe</a:t>
            </a:r>
            <a:r>
              <a:rPr lang="en-US" sz="1500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FB077-5482-694A-97A0-78506EB10050}"/>
              </a:ext>
            </a:extLst>
          </p:cNvPr>
          <p:cNvSpPr txBox="1"/>
          <p:nvPr/>
        </p:nvSpPr>
        <p:spPr>
          <a:xfrm>
            <a:off x="10035656" y="55832"/>
            <a:ext cx="715927" cy="323165"/>
          </a:xfrm>
          <a:prstGeom prst="rect">
            <a:avLst/>
          </a:prstGeom>
          <a:noFill/>
          <a:ln w="19050">
            <a:solidFill>
              <a:srgbClr val="FFC0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</a:t>
            </a:r>
            <a:r>
              <a:rPr lang="en-US" sz="1500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5E2CE8-90A2-EF41-93BB-AB435E3B14FE}"/>
                  </a:ext>
                </a:extLst>
              </p:cNvPr>
              <p:cNvSpPr txBox="1"/>
              <p:nvPr/>
            </p:nvSpPr>
            <p:spPr>
              <a:xfrm>
                <a:off x="9275413" y="686250"/>
                <a:ext cx="715927" cy="317844"/>
              </a:xfrm>
              <a:prstGeom prst="rect">
                <a:avLst/>
              </a:prstGeom>
              <a:noFill/>
              <a:ln w="19050">
                <a:solidFill>
                  <a:srgbClr val="FFC03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𝜋</m:t>
                    </m:r>
                  </m:oMath>
                </a14:m>
                <a:r>
                  <a:rPr lang="en-US" sz="1500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5E2CE8-90A2-EF41-93BB-AB435E3B1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413" y="686250"/>
                <a:ext cx="715927" cy="31784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  <a:ln w="19050">
                <a:solidFill>
                  <a:srgbClr val="FFC03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2D9A1C7-31EA-0745-ACBE-3BEFBB33FBD9}"/>
              </a:ext>
            </a:extLst>
          </p:cNvPr>
          <p:cNvSpPr txBox="1"/>
          <p:nvPr/>
        </p:nvSpPr>
        <p:spPr>
          <a:xfrm>
            <a:off x="8441746" y="683590"/>
            <a:ext cx="715927" cy="323165"/>
          </a:xfrm>
          <a:prstGeom prst="rect">
            <a:avLst/>
          </a:prstGeom>
          <a:noFill/>
          <a:ln w="19050">
            <a:solidFill>
              <a:srgbClr val="FFC0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CC</a:t>
            </a:r>
            <a:endParaRPr lang="en-US" sz="1500" baseline="-25000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55C9CD-327B-774C-8266-AF38087DBB49}"/>
              </a:ext>
            </a:extLst>
          </p:cNvPr>
          <p:cNvSpPr txBox="1"/>
          <p:nvPr/>
        </p:nvSpPr>
        <p:spPr>
          <a:xfrm>
            <a:off x="1126591" y="3465742"/>
            <a:ext cx="47808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S</a:t>
            </a:r>
            <a:r>
              <a:rPr lang="en-US" b="1" baseline="-25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DA8096-B504-8346-B2B0-5C8E797959A6}"/>
                  </a:ext>
                </a:extLst>
              </p:cNvPr>
              <p:cNvSpPr txBox="1"/>
              <p:nvPr/>
            </p:nvSpPr>
            <p:spPr>
              <a:xfrm>
                <a:off x="7608080" y="686250"/>
                <a:ext cx="715927" cy="317844"/>
              </a:xfrm>
              <a:prstGeom prst="rect">
                <a:avLst/>
              </a:prstGeom>
              <a:noFill/>
              <a:ln w="19050">
                <a:solidFill>
                  <a:srgbClr val="FFC03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𝜋</m:t>
                    </m:r>
                  </m:oMath>
                </a14:m>
                <a:r>
                  <a:rPr lang="en-US" sz="1500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DA8096-B504-8346-B2B0-5C8E79795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080" y="686250"/>
                <a:ext cx="715927" cy="317844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  <a:ln w="19050">
                <a:solidFill>
                  <a:srgbClr val="FFC03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432ECF0-EA60-4D49-8707-A073B7C269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6000" y="3650400"/>
            <a:ext cx="3983107" cy="338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602259-8C60-F64E-9186-3655E5C2A340}"/>
              </a:ext>
            </a:extLst>
          </p:cNvPr>
          <p:cNvSpPr txBox="1"/>
          <p:nvPr/>
        </p:nvSpPr>
        <p:spPr>
          <a:xfrm rot="16200000">
            <a:off x="679164" y="4965949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D1F3B3-481A-BA44-AD94-31E631B26D8A}"/>
              </a:ext>
            </a:extLst>
          </p:cNvPr>
          <p:cNvSpPr txBox="1"/>
          <p:nvPr/>
        </p:nvSpPr>
        <p:spPr>
          <a:xfrm>
            <a:off x="2961757" y="3512338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Hole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0EC01D-8001-E5CF-57B6-79CD824C3C88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E60879-B0F8-EE0B-374C-B207BBABCE21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23476A-4E7D-7EFC-2782-D4E2EE9BB355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903016-A360-6E0A-E78F-E2CA3EEC7825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7CCBD0-B418-F757-4FAF-44CF9394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148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16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Variety in the spectra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5E15E-0DE7-B541-98EF-2C839D347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87" y="1098748"/>
            <a:ext cx="1807068" cy="5679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C130AA-BF38-7C4E-B550-A30D052FA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818" y="31716"/>
            <a:ext cx="1875909" cy="6746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3486EB-4903-5D42-BA4A-5200B476E3A6}"/>
              </a:ext>
            </a:extLst>
          </p:cNvPr>
          <p:cNvSpPr txBox="1"/>
          <p:nvPr/>
        </p:nvSpPr>
        <p:spPr>
          <a:xfrm>
            <a:off x="5185424" y="162011"/>
            <a:ext cx="178233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52400" dist="88900" dir="5400000" sx="98000" sy="98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trans-DANS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C4A381-8494-1C48-B4FF-0B1E60017CD3}"/>
              </a:ext>
            </a:extLst>
          </p:cNvPr>
          <p:cNvSpPr txBox="1"/>
          <p:nvPr/>
        </p:nvSpPr>
        <p:spPr>
          <a:xfrm>
            <a:off x="10317748" y="162011"/>
            <a:ext cx="178233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52400" dist="88900" dir="5400000" sx="98000" sy="98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cis-DANS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4AFF3-28EE-6B40-A3EB-000C8EF51FCE}"/>
              </a:ext>
            </a:extLst>
          </p:cNvPr>
          <p:cNvSpPr txBox="1"/>
          <p:nvPr/>
        </p:nvSpPr>
        <p:spPr>
          <a:xfrm>
            <a:off x="1185863" y="588338"/>
            <a:ext cx="35512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Bride range of spectral shifts</a:t>
            </a:r>
          </a:p>
          <a:p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Position of first bright CT state varies ~0.8 eV (trans) and 1.2 eV (cis)</a:t>
            </a:r>
          </a:p>
          <a:p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Intensity of bands varies</a:t>
            </a:r>
          </a:p>
          <a:p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Significant effect on electronic excitation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79F867-D7DA-2EE9-996B-BBB8685955A3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7E061E-6C61-BD23-2120-1E78AF6B6A34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83D31F-69FD-3C75-A25D-1BA4BD3BF3AA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43FBF-6A56-3666-0D73-59263E2EB18C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23CF5C5-E949-1A32-78C2-6420C889F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71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17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K-Means clustering ONLY with electron-hole correlation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714FA-BE42-4743-8360-EE9134A58F8C}"/>
              </a:ext>
            </a:extLst>
          </p:cNvPr>
          <p:cNvSpPr txBox="1"/>
          <p:nvPr/>
        </p:nvSpPr>
        <p:spPr>
          <a:xfrm>
            <a:off x="1176669" y="1283766"/>
            <a:ext cx="4791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K-Means clustering </a:t>
            </a:r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  <a:sym typeface="Wingdings" pitchFamily="2" charset="2"/>
              </a:rPr>
              <a:t> principal component analysis</a:t>
            </a:r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75DD8-BDC9-C645-84E7-D85C7E04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500" y="1494094"/>
            <a:ext cx="3801732" cy="52273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BFF5DA-F153-9F75-7EF7-0ACE97A07982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922676-C9A2-9462-B425-DCE3EF8E55FD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FCB008-DD51-2FD3-602B-1B5E74808E64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97A3EB-21DC-015B-5FA3-E61611E5141A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553CD29-16A5-967E-37EE-CE3590D2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67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18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K-Means clustering with electron-hole correlation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714FA-BE42-4743-8360-EE9134A58F8C}"/>
              </a:ext>
            </a:extLst>
          </p:cNvPr>
          <p:cNvSpPr txBox="1"/>
          <p:nvPr/>
        </p:nvSpPr>
        <p:spPr>
          <a:xfrm>
            <a:off x="1176669" y="1283766"/>
            <a:ext cx="479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Clustering </a:t>
            </a:r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  <a:sym typeface="Wingdings" pitchFamily="2" charset="2"/>
              </a:rPr>
              <a:t> principal component analysis</a:t>
            </a:r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75DD8-BDC9-C645-84E7-D85C7E04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284" y="120358"/>
            <a:ext cx="1892014" cy="2601520"/>
          </a:xfrm>
          <a:prstGeom prst="rect">
            <a:avLst/>
          </a:prstGeom>
        </p:spPr>
      </p:pic>
      <p:sp>
        <p:nvSpPr>
          <p:cNvPr id="15" name="Snip Single Corner of Rectangle 14">
            <a:extLst>
              <a:ext uri="{FF2B5EF4-FFF2-40B4-BE49-F238E27FC236}">
                <a16:creationId xmlns:a16="http://schemas.microsoft.com/office/drawing/2014/main" id="{5581D6A3-B831-2344-991F-738BF595DD85}"/>
              </a:ext>
            </a:extLst>
          </p:cNvPr>
          <p:cNvSpPr/>
          <p:nvPr/>
        </p:nvSpPr>
        <p:spPr>
          <a:xfrm rot="10800000">
            <a:off x="1247553" y="2488017"/>
            <a:ext cx="4269297" cy="354935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/>
              <p:nvPr/>
            </p:nvSpPr>
            <p:spPr>
              <a:xfrm>
                <a:off x="1446028" y="2766200"/>
                <a:ext cx="3926957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Small blueshift 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Bright CT switches with 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Linux Biolinum O" panose="02000503000000000000" pitchFamily="2" charset="0"/>
                            <a:cs typeface="Linux Biolinum O" panose="02000503000000000000" pitchFamily="2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 O" panose="02000503000000000000" pitchFamily="2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Linux Biolinum O" panose="02000503000000000000" pitchFamily="2" charset="0"/>
                            <a:cs typeface="Linux Biolinum O" panose="02000503000000000000" pitchFamily="2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state </a:t>
                </a:r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  <a:sym typeface="Wingdings" pitchFamily="2" charset="2"/>
                  </a:rPr>
                  <a:t> mixes with local excitation</a:t>
                </a:r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Decreased oscillator strength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Parallel to surface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N HB with NMe</a:t>
                </a:r>
                <a:r>
                  <a:rPr lang="en-US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28" y="2766200"/>
                <a:ext cx="3926957" cy="3139321"/>
              </a:xfrm>
              <a:prstGeom prst="rect">
                <a:avLst/>
              </a:prstGeom>
              <a:blipFill>
                <a:blip r:embed="rId6"/>
                <a:stretch>
                  <a:fillRect l="-1290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5113CC6-E678-4C45-9058-FEE2A20C0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000" y="3268800"/>
            <a:ext cx="3982855" cy="327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F6DBBD-5073-BC4E-BAEC-12DA3C054C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800" y="118800"/>
            <a:ext cx="3931865" cy="2937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63E19-D7E4-354E-9CAA-503AF77692C6}"/>
              </a:ext>
            </a:extLst>
          </p:cNvPr>
          <p:cNvSpPr txBox="1"/>
          <p:nvPr/>
        </p:nvSpPr>
        <p:spPr>
          <a:xfrm rot="16200000">
            <a:off x="5361959" y="4587820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088B53-D5B0-D540-8FE4-860B96E5966D}"/>
              </a:ext>
            </a:extLst>
          </p:cNvPr>
          <p:cNvSpPr txBox="1"/>
          <p:nvPr/>
        </p:nvSpPr>
        <p:spPr>
          <a:xfrm>
            <a:off x="7644552" y="3134209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Hole</a:t>
            </a:r>
          </a:p>
        </p:txBody>
      </p:sp>
      <p:pic>
        <p:nvPicPr>
          <p:cNvPr id="3" name="Picture 2" descr="A close-up of a structure&#10;&#10;Description automatically generated">
            <a:extLst>
              <a:ext uri="{FF2B5EF4-FFF2-40B4-BE49-F238E27FC236}">
                <a16:creationId xmlns:a16="http://schemas.microsoft.com/office/drawing/2014/main" id="{A5333D1D-97F0-DDA5-CB27-CB31525F8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5118" y="3429000"/>
            <a:ext cx="1941439" cy="1993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D9F03B-02FA-4613-B80B-A5245348E62C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738A0F-1645-D2B8-C5A2-D5B96069C008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324F90-4C1F-C5BD-DF50-BD5AF3E3B493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B05075-665B-1B62-04A7-F2202035136D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55E2F57-F1EF-F382-BEBB-6B2163EF2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24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19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K-Means clustering with electron-hole correlation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714FA-BE42-4743-8360-EE9134A58F8C}"/>
              </a:ext>
            </a:extLst>
          </p:cNvPr>
          <p:cNvSpPr txBox="1"/>
          <p:nvPr/>
        </p:nvSpPr>
        <p:spPr>
          <a:xfrm>
            <a:off x="1176669" y="1283766"/>
            <a:ext cx="479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Clustering </a:t>
            </a:r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  <a:sym typeface="Wingdings" pitchFamily="2" charset="2"/>
              </a:rPr>
              <a:t> principal component analysis</a:t>
            </a:r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75DD8-BDC9-C645-84E7-D85C7E04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284" y="120358"/>
            <a:ext cx="1892014" cy="2601520"/>
          </a:xfrm>
          <a:prstGeom prst="rect">
            <a:avLst/>
          </a:prstGeom>
        </p:spPr>
      </p:pic>
      <p:sp>
        <p:nvSpPr>
          <p:cNvPr id="15" name="Snip Single Corner of Rectangle 14">
            <a:extLst>
              <a:ext uri="{FF2B5EF4-FFF2-40B4-BE49-F238E27FC236}">
                <a16:creationId xmlns:a16="http://schemas.microsoft.com/office/drawing/2014/main" id="{5581D6A3-B831-2344-991F-738BF595DD85}"/>
              </a:ext>
            </a:extLst>
          </p:cNvPr>
          <p:cNvSpPr/>
          <p:nvPr/>
        </p:nvSpPr>
        <p:spPr>
          <a:xfrm rot="10800000">
            <a:off x="1247553" y="2488017"/>
            <a:ext cx="4269297" cy="354935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/>
              <p:nvPr/>
            </p:nvSpPr>
            <p:spPr>
              <a:xfrm>
                <a:off x="1446028" y="2766200"/>
                <a:ext cx="392695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Strong redshift 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Excited electrons drawn more to NO</a:t>
                </a:r>
                <a:r>
                  <a:rPr lang="en-US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Decreased/increased oscillator strength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Perpendicular (only NO</a:t>
                </a:r>
                <a:r>
                  <a:rPr lang="en-US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) and side-on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 HB with NO</a:t>
                </a:r>
                <a:r>
                  <a:rPr lang="en-US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28" y="2766200"/>
                <a:ext cx="3926957" cy="2585323"/>
              </a:xfrm>
              <a:prstGeom prst="rect">
                <a:avLst/>
              </a:prstGeom>
              <a:blipFill>
                <a:blip r:embed="rId6"/>
                <a:stretch>
                  <a:fillRect l="-1290" t="-98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C62ADB3-2560-284D-B8E4-3E463DA97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800" y="118800"/>
            <a:ext cx="3931865" cy="2937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C9613B-EF65-A944-BC23-6F0085EE08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000" y="3268800"/>
            <a:ext cx="3982855" cy="327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9DEEE0-AE49-4345-9B45-E558791F7AA2}"/>
              </a:ext>
            </a:extLst>
          </p:cNvPr>
          <p:cNvSpPr txBox="1"/>
          <p:nvPr/>
        </p:nvSpPr>
        <p:spPr>
          <a:xfrm rot="16200000">
            <a:off x="5361959" y="4587820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9CA27A-59DA-7D4D-AD50-964C2F33CD5E}"/>
              </a:ext>
            </a:extLst>
          </p:cNvPr>
          <p:cNvSpPr txBox="1"/>
          <p:nvPr/>
        </p:nvSpPr>
        <p:spPr>
          <a:xfrm>
            <a:off x="7644552" y="3134209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Hole</a:t>
            </a:r>
          </a:p>
        </p:txBody>
      </p:sp>
      <p:pic>
        <p:nvPicPr>
          <p:cNvPr id="3" name="Picture 2" descr="A close-up of a molecule&#10;&#10;Description automatically generated">
            <a:extLst>
              <a:ext uri="{FF2B5EF4-FFF2-40B4-BE49-F238E27FC236}">
                <a16:creationId xmlns:a16="http://schemas.microsoft.com/office/drawing/2014/main" id="{787438DE-227F-9E06-F04A-A9A119139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9295" y="3448593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DFD167-1C75-1A17-558F-C46D2597561D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ECD5DC-1713-503C-A32A-D83222AC8E98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6A7AA3-ABB2-9992-1D70-0C7F6CD03F2A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50FED6-809D-EC71-DB8E-2C54C3C97630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1D78A15-553F-CB61-CFF5-271DE229F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1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8" name="!!stilbene" descr="A picture containing satellite, transport, night sky&#10;&#10;Description automatically generated">
            <a:extLst>
              <a:ext uri="{FF2B5EF4-FFF2-40B4-BE49-F238E27FC236}">
                <a16:creationId xmlns:a16="http://schemas.microsoft.com/office/drawing/2014/main" id="{0EA0D6A3-5A51-4243-BF18-A02F637A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58" y="367259"/>
            <a:ext cx="3007822" cy="850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4B2E5-A58A-D642-B931-003B697FE0FA}"/>
              </a:ext>
            </a:extLst>
          </p:cNvPr>
          <p:cNvSpPr txBox="1"/>
          <p:nvPr/>
        </p:nvSpPr>
        <p:spPr>
          <a:xfrm>
            <a:off x="4653084" y="1217436"/>
            <a:ext cx="27783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4‑(N,N-</a:t>
            </a:r>
            <a:r>
              <a:rPr lang="en-US" sz="190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Dimethylamino</a:t>
            </a:r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)-4′- </a:t>
            </a:r>
            <a:r>
              <a:rPr lang="en-US" sz="190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nitrostilbene</a:t>
            </a:r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(DANS)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Sun">
            <a:extLst>
              <a:ext uri="{FF2B5EF4-FFF2-40B4-BE49-F238E27FC236}">
                <a16:creationId xmlns:a16="http://schemas.microsoft.com/office/drawing/2014/main" id="{1F5D3B13-0496-9F45-BB5F-929DFCC34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863" y="115352"/>
            <a:ext cx="584535" cy="58453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2DD63328-57A5-D841-811E-15F86452A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137" y="89793"/>
            <a:ext cx="1773945" cy="192121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D31B-B099-1441-976D-FD401F4BD727}"/>
              </a:ext>
            </a:extLst>
          </p:cNvPr>
          <p:cNvCxnSpPr>
            <a:cxnSpLocks/>
          </p:cNvCxnSpPr>
          <p:nvPr/>
        </p:nvCxnSpPr>
        <p:spPr>
          <a:xfrm rot="16200000">
            <a:off x="8368514" y="305444"/>
            <a:ext cx="0" cy="930171"/>
          </a:xfrm>
          <a:prstGeom prst="straightConnector1">
            <a:avLst/>
          </a:prstGeom>
          <a:ln w="57150">
            <a:solidFill>
              <a:srgbClr val="6C6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5B0282-8127-C041-A5A0-CDF62BF012D1}"/>
              </a:ext>
            </a:extLst>
          </p:cNvPr>
          <p:cNvCxnSpPr>
            <a:cxnSpLocks/>
          </p:cNvCxnSpPr>
          <p:nvPr/>
        </p:nvCxnSpPr>
        <p:spPr>
          <a:xfrm rot="5400000">
            <a:off x="8309131" y="508704"/>
            <a:ext cx="0" cy="930171"/>
          </a:xfrm>
          <a:prstGeom prst="straightConnector1">
            <a:avLst/>
          </a:prstGeom>
          <a:ln w="57150">
            <a:solidFill>
              <a:srgbClr val="6C6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C273ED-FB75-A042-825D-3342E91CE42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My </a:t>
            </a:r>
            <a:r>
              <a:rPr lang="en-US" sz="2200" b="1" dirty="0" err="1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DANSers</a:t>
            </a:r>
            <a:endParaRPr lang="en-US" sz="2200" b="1" dirty="0">
              <a:latin typeface="Arial" panose="020B0604020202020204" pitchFamily="34" charset="0"/>
              <a:ea typeface="Linux Libertine O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2D975-216E-0E46-801E-60460BB7E362}"/>
              </a:ext>
            </a:extLst>
          </p:cNvPr>
          <p:cNvSpPr txBox="1"/>
          <p:nvPr/>
        </p:nvSpPr>
        <p:spPr>
          <a:xfrm>
            <a:off x="1228399" y="795875"/>
            <a:ext cx="1637968" cy="38472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1270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Fluorescence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6E6ACD-0BFB-EE43-A663-DB20D0738A1A}"/>
              </a:ext>
            </a:extLst>
          </p:cNvPr>
          <p:cNvSpPr txBox="1"/>
          <p:nvPr/>
        </p:nvSpPr>
        <p:spPr>
          <a:xfrm>
            <a:off x="1228399" y="1399877"/>
            <a:ext cx="1637968" cy="67710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1270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Isomerization/initial isomer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9C773-F719-EC4E-8D6B-802FED7D7109}"/>
              </a:ext>
            </a:extLst>
          </p:cNvPr>
          <p:cNvSpPr txBox="1"/>
          <p:nvPr/>
        </p:nvSpPr>
        <p:spPr>
          <a:xfrm>
            <a:off x="838200" y="6356350"/>
            <a:ext cx="904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1</a:t>
            </a:r>
            <a:r>
              <a:rPr lang="en-US" sz="9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Yang, J. S., &amp; Lin, C. J. (2015). Fate of photoexcited trans-</a:t>
            </a:r>
            <a:r>
              <a:rPr lang="en-US" sz="900" dirty="0" err="1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aminostilbenes</a:t>
            </a:r>
            <a:r>
              <a:rPr lang="en-US" sz="9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. J. </a:t>
            </a:r>
            <a:r>
              <a:rPr lang="en-US" sz="900" dirty="0" err="1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Photochem</a:t>
            </a:r>
            <a:r>
              <a:rPr lang="en-US" sz="9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. </a:t>
            </a:r>
            <a:r>
              <a:rPr lang="en-US" sz="900" dirty="0" err="1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Photobiol</a:t>
            </a:r>
            <a:r>
              <a:rPr lang="en-US" sz="9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. A, 312, 107-120.</a:t>
            </a:r>
          </a:p>
          <a:p>
            <a:r>
              <a:rPr lang="en-US" sz="900" baseline="30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2</a:t>
            </a:r>
            <a:r>
              <a:rPr lang="en-US" sz="9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Sancataldo, G., et al., (2021). Identification of microplastics using 4‐dimethylamino‐4′‐nitrostilbene </a:t>
            </a:r>
            <a:r>
              <a:rPr lang="en-US" sz="900" dirty="0" err="1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solvatochromic</a:t>
            </a:r>
            <a:r>
              <a:rPr lang="en-US" sz="9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 fluorescence.  </a:t>
            </a:r>
            <a:r>
              <a:rPr lang="en-US" sz="900" dirty="0" err="1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Microsc</a:t>
            </a:r>
            <a:r>
              <a:rPr lang="en-US" sz="9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. Res. Tech., 84(12), 2820-2831.</a:t>
            </a:r>
          </a:p>
          <a:p>
            <a:r>
              <a:rPr lang="en-US" sz="9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 </a:t>
            </a:r>
            <a:r>
              <a:rPr lang="en-US" sz="900" baseline="30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3</a:t>
            </a:r>
            <a:r>
              <a:rPr lang="en-US" sz="9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Gotor R., et al., (2017). Detection of Adulterated Diesel Using Fluorescent Test Strips </a:t>
            </a:r>
            <a:r>
              <a:rPr lang="en-US" sz="900" dirty="0" err="1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andSmartphone</a:t>
            </a:r>
            <a:r>
              <a:rPr lang="en-US" sz="9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 Readout. Energy &amp; Fuels, 31, 11594-11600.</a:t>
            </a:r>
          </a:p>
          <a:p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 descr="A picture containing text, font, screenshot, receipt&#10;&#10;Description automatically generated">
            <a:extLst>
              <a:ext uri="{FF2B5EF4-FFF2-40B4-BE49-F238E27FC236}">
                <a16:creationId xmlns:a16="http://schemas.microsoft.com/office/drawing/2014/main" id="{673881F4-F605-2D4F-BE1F-747E6B7C6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153" y="3262664"/>
            <a:ext cx="3242841" cy="12337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4D76980-F35D-F64E-870F-CB22F031651D}"/>
              </a:ext>
            </a:extLst>
          </p:cNvPr>
          <p:cNvSpPr/>
          <p:nvPr/>
        </p:nvSpPr>
        <p:spPr>
          <a:xfrm>
            <a:off x="737188" y="2782627"/>
            <a:ext cx="3473304" cy="2117906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911A13-D068-D34C-AEE7-8B61838BA07B}"/>
              </a:ext>
            </a:extLst>
          </p:cNvPr>
          <p:cNvSpPr txBox="1"/>
          <p:nvPr/>
        </p:nvSpPr>
        <p:spPr>
          <a:xfrm>
            <a:off x="772496" y="2853384"/>
            <a:ext cx="23844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Fluorescence yield</a:t>
            </a:r>
            <a:r>
              <a:rPr lang="en-US" baseline="30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25" name="Picture 24" descr="A picture containing text, line, plot, screenshot&#10;&#10;Description automatically generated">
            <a:extLst>
              <a:ext uri="{FF2B5EF4-FFF2-40B4-BE49-F238E27FC236}">
                <a16:creationId xmlns:a16="http://schemas.microsoft.com/office/drawing/2014/main" id="{CFDC121A-25F0-0841-9BE6-6D71CBC02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3" y="2713509"/>
            <a:ext cx="3007823" cy="17829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D1ED48-18A3-5949-A6E6-453AAA3B736C}"/>
              </a:ext>
            </a:extLst>
          </p:cNvPr>
          <p:cNvSpPr txBox="1"/>
          <p:nvPr/>
        </p:nvSpPr>
        <p:spPr>
          <a:xfrm>
            <a:off x="5071234" y="4574156"/>
            <a:ext cx="2075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polypropylene (PP)</a:t>
            </a:r>
          </a:p>
          <a:p>
            <a:r>
              <a:rPr lang="en-US" sz="1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low-density polyethylene (LDPE)</a:t>
            </a:r>
          </a:p>
          <a:p>
            <a:r>
              <a:rPr lang="en-US" sz="1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high-density polyethylene (HDPE)</a:t>
            </a:r>
          </a:p>
          <a:p>
            <a:r>
              <a:rPr lang="en-US" sz="1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polystyrene (PS) </a:t>
            </a:r>
          </a:p>
          <a:p>
            <a:r>
              <a:rPr lang="en-US" sz="1000" dirty="0" err="1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polyethyleneterephtalate</a:t>
            </a:r>
            <a:r>
              <a:rPr lang="en-US" sz="1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 (PET)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105F8-0B7E-EB4B-9EAD-CDFFB5826F03}"/>
              </a:ext>
            </a:extLst>
          </p:cNvPr>
          <p:cNvSpPr txBox="1"/>
          <p:nvPr/>
        </p:nvSpPr>
        <p:spPr>
          <a:xfrm>
            <a:off x="5058355" y="2344177"/>
            <a:ext cx="323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Detection of microplastics</a:t>
            </a:r>
            <a:r>
              <a:rPr lang="en-US" baseline="30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7" name="Picture 6" descr="A row of blue lights&#10;&#10;Description automatically generated">
            <a:extLst>
              <a:ext uri="{FF2B5EF4-FFF2-40B4-BE49-F238E27FC236}">
                <a16:creationId xmlns:a16="http://schemas.microsoft.com/office/drawing/2014/main" id="{4D89E90C-9207-FF4C-835A-0728948065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5137" y="3163728"/>
            <a:ext cx="2455558" cy="1332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048D37-FEC1-7948-96AE-2A1E9884CF56}"/>
              </a:ext>
            </a:extLst>
          </p:cNvPr>
          <p:cNvSpPr txBox="1"/>
          <p:nvPr/>
        </p:nvSpPr>
        <p:spPr>
          <a:xfrm>
            <a:off x="9025594" y="251509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Detection of adulterated diesel</a:t>
            </a:r>
            <a:r>
              <a:rPr lang="en-US" baseline="30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DCFC9E-2A33-A62C-6AA3-D652BE6FE37E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AE702B-6E43-65D9-5189-9A5C3D183E66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DCDE51-F828-7434-00FC-906CEC795D3C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0BC5E3-8EDB-088E-E79D-5B34A6C04100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5EA1C5B-E8B2-C2C7-4103-D769D3BEB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733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4" grpId="0"/>
      <p:bldP spid="26" grpId="0"/>
      <p:bldP spid="2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20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K-Means clustering with electron-hole correlation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714FA-BE42-4743-8360-EE9134A58F8C}"/>
              </a:ext>
            </a:extLst>
          </p:cNvPr>
          <p:cNvSpPr txBox="1"/>
          <p:nvPr/>
        </p:nvSpPr>
        <p:spPr>
          <a:xfrm>
            <a:off x="1176669" y="1283766"/>
            <a:ext cx="479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Clustering </a:t>
            </a:r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  <a:sym typeface="Wingdings" pitchFamily="2" charset="2"/>
              </a:rPr>
              <a:t> principal component analysis</a:t>
            </a:r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75DD8-BDC9-C645-84E7-D85C7E04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284" y="120358"/>
            <a:ext cx="1892014" cy="2601520"/>
          </a:xfrm>
          <a:prstGeom prst="rect">
            <a:avLst/>
          </a:prstGeom>
        </p:spPr>
      </p:pic>
      <p:sp>
        <p:nvSpPr>
          <p:cNvPr id="15" name="Snip Single Corner of Rectangle 14">
            <a:extLst>
              <a:ext uri="{FF2B5EF4-FFF2-40B4-BE49-F238E27FC236}">
                <a16:creationId xmlns:a16="http://schemas.microsoft.com/office/drawing/2014/main" id="{5581D6A3-B831-2344-991F-738BF595DD85}"/>
              </a:ext>
            </a:extLst>
          </p:cNvPr>
          <p:cNvSpPr/>
          <p:nvPr/>
        </p:nvSpPr>
        <p:spPr>
          <a:xfrm rot="10800000">
            <a:off x="1247553" y="2488017"/>
            <a:ext cx="4269297" cy="354935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/>
              <p:nvPr/>
            </p:nvSpPr>
            <p:spPr>
              <a:xfrm>
                <a:off x="1446028" y="2766200"/>
                <a:ext cx="3926957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Strongest redshift 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Excited electrons drawn more to NO</a:t>
                </a:r>
                <a:r>
                  <a:rPr lang="en-US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Decreased oscillator strength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Parallel &amp; bended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 HB with NO</a:t>
                </a:r>
                <a:r>
                  <a:rPr lang="en-US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  strong involvement of glass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28" y="2766200"/>
                <a:ext cx="3926957" cy="3139321"/>
              </a:xfrm>
              <a:prstGeom prst="rect">
                <a:avLst/>
              </a:prstGeom>
              <a:blipFill>
                <a:blip r:embed="rId6"/>
                <a:stretch>
                  <a:fillRect l="-1290" t="-806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266DED5-FCE2-F14C-BB9F-3EE44D07C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800" y="118800"/>
            <a:ext cx="3931865" cy="293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AC36A7-5A4D-454F-9A46-02D756E147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000" y="3268800"/>
            <a:ext cx="3991618" cy="327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C3728A-48D7-724E-8E48-F54F040BB566}"/>
              </a:ext>
            </a:extLst>
          </p:cNvPr>
          <p:cNvSpPr txBox="1"/>
          <p:nvPr/>
        </p:nvSpPr>
        <p:spPr>
          <a:xfrm rot="16200000">
            <a:off x="5361959" y="4587820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C9FC94-FF88-9246-84A6-5C65556AF8FA}"/>
              </a:ext>
            </a:extLst>
          </p:cNvPr>
          <p:cNvSpPr txBox="1"/>
          <p:nvPr/>
        </p:nvSpPr>
        <p:spPr>
          <a:xfrm>
            <a:off x="7644552" y="3134209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Hole</a:t>
            </a:r>
          </a:p>
        </p:txBody>
      </p:sp>
      <p:pic>
        <p:nvPicPr>
          <p:cNvPr id="3" name="Picture 2" descr="A close-up of a molecule&#10;&#10;Description automatically generated">
            <a:extLst>
              <a:ext uri="{FF2B5EF4-FFF2-40B4-BE49-F238E27FC236}">
                <a16:creationId xmlns:a16="http://schemas.microsoft.com/office/drawing/2014/main" id="{CD3CE313-B54A-0F71-7C0C-0105B54E5C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051" y="3420492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7ED951E-47BA-DCC7-BDB1-C5291307AB3D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7E2BAD-0DB9-0CF0-7A0B-A6E4D1905B83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EB6E16-D32F-DDAF-AC24-228F846A8398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438486-437D-EBA0-8C59-BB32CEAA6FC6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E00729-1E7B-1847-F919-AA859052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68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21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Decomposition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4EEE4-13E9-BD4E-B7A5-79CAFB05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050" y="2254751"/>
            <a:ext cx="2062415" cy="1551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94A24-B613-DB4B-A317-D9BD33E7D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458" y="2090488"/>
            <a:ext cx="1879900" cy="1715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D5CE5B-3E1E-C544-8097-20AD1113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350" y="2327757"/>
            <a:ext cx="1606128" cy="1478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4D4446-D798-DC45-884C-AFFB0019488E}"/>
              </a:ext>
            </a:extLst>
          </p:cNvPr>
          <p:cNvSpPr txBox="1"/>
          <p:nvPr/>
        </p:nvSpPr>
        <p:spPr>
          <a:xfrm>
            <a:off x="737670" y="794216"/>
            <a:ext cx="2587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Molecule optimized in gas phase and spectrum in gas phase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C44A5-F237-264E-AC41-7C944476541A}"/>
              </a:ext>
            </a:extLst>
          </p:cNvPr>
          <p:cNvSpPr txBox="1"/>
          <p:nvPr/>
        </p:nvSpPr>
        <p:spPr>
          <a:xfrm>
            <a:off x="3702591" y="932716"/>
            <a:ext cx="258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Molecule optimized with glass and glass removed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8DF72C-3E6C-1F4D-BE3E-392D5D54ADE5}"/>
              </a:ext>
            </a:extLst>
          </p:cNvPr>
          <p:cNvSpPr txBox="1"/>
          <p:nvPr/>
        </p:nvSpPr>
        <p:spPr>
          <a:xfrm>
            <a:off x="6667512" y="794216"/>
            <a:ext cx="2587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Molecule optimized with glass and glass replaced by point charges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D903DB-7AC7-774A-BE2A-9E3FD2FDC6B9}"/>
              </a:ext>
            </a:extLst>
          </p:cNvPr>
          <p:cNvSpPr txBox="1"/>
          <p:nvPr/>
        </p:nvSpPr>
        <p:spPr>
          <a:xfrm>
            <a:off x="9632434" y="932716"/>
            <a:ext cx="258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Molecule optimized with glass and full QM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A53AF7-F795-7948-BAEF-C298F1849BFB}"/>
              </a:ext>
            </a:extLst>
          </p:cNvPr>
          <p:cNvGrpSpPr/>
          <p:nvPr/>
        </p:nvGrpSpPr>
        <p:grpSpPr>
          <a:xfrm>
            <a:off x="3322335" y="1273673"/>
            <a:ext cx="380256" cy="850016"/>
            <a:chOff x="3322335" y="1255881"/>
            <a:chExt cx="380256" cy="850016"/>
          </a:xfrm>
        </p:grpSpPr>
        <p:sp>
          <p:nvSpPr>
            <p:cNvPr id="19" name="Bent Up Arrow 18">
              <a:extLst>
                <a:ext uri="{FF2B5EF4-FFF2-40B4-BE49-F238E27FC236}">
                  <a16:creationId xmlns:a16="http://schemas.microsoft.com/office/drawing/2014/main" id="{396CCD58-8101-6F40-96E2-588EEDB762C5}"/>
                </a:ext>
              </a:extLst>
            </p:cNvPr>
            <p:cNvSpPr/>
            <p:nvPr/>
          </p:nvSpPr>
          <p:spPr>
            <a:xfrm rot="10800000">
              <a:off x="3449925" y="1255881"/>
              <a:ext cx="252666" cy="850016"/>
            </a:xfrm>
            <a:prstGeom prst="bent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Bent Up Arrow 19">
              <a:extLst>
                <a:ext uri="{FF2B5EF4-FFF2-40B4-BE49-F238E27FC236}">
                  <a16:creationId xmlns:a16="http://schemas.microsoft.com/office/drawing/2014/main" id="{A6CB502E-ECC9-1347-99A8-23F129163AE6}"/>
                </a:ext>
              </a:extLst>
            </p:cNvPr>
            <p:cNvSpPr/>
            <p:nvPr/>
          </p:nvSpPr>
          <p:spPr>
            <a:xfrm rot="10800000" flipH="1">
              <a:off x="3322335" y="1255881"/>
              <a:ext cx="252666" cy="850016"/>
            </a:xfrm>
            <a:prstGeom prst="bent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C0B868-F884-EA4E-862B-61138E7CB128}"/>
              </a:ext>
            </a:extLst>
          </p:cNvPr>
          <p:cNvGrpSpPr/>
          <p:nvPr/>
        </p:nvGrpSpPr>
        <p:grpSpPr>
          <a:xfrm>
            <a:off x="6287256" y="1273673"/>
            <a:ext cx="380256" cy="850016"/>
            <a:chOff x="3322335" y="1255881"/>
            <a:chExt cx="380256" cy="850016"/>
          </a:xfrm>
        </p:grpSpPr>
        <p:sp>
          <p:nvSpPr>
            <p:cNvPr id="23" name="Bent Up Arrow 22">
              <a:extLst>
                <a:ext uri="{FF2B5EF4-FFF2-40B4-BE49-F238E27FC236}">
                  <a16:creationId xmlns:a16="http://schemas.microsoft.com/office/drawing/2014/main" id="{AB5C74C5-01BF-B047-8152-7745F199C452}"/>
                </a:ext>
              </a:extLst>
            </p:cNvPr>
            <p:cNvSpPr/>
            <p:nvPr/>
          </p:nvSpPr>
          <p:spPr>
            <a:xfrm rot="10800000">
              <a:off x="3449925" y="1255881"/>
              <a:ext cx="252666" cy="850016"/>
            </a:xfrm>
            <a:prstGeom prst="bent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Bent Up Arrow 23">
              <a:extLst>
                <a:ext uri="{FF2B5EF4-FFF2-40B4-BE49-F238E27FC236}">
                  <a16:creationId xmlns:a16="http://schemas.microsoft.com/office/drawing/2014/main" id="{C8913AE1-7548-7042-ABFA-3E12DE882A44}"/>
                </a:ext>
              </a:extLst>
            </p:cNvPr>
            <p:cNvSpPr/>
            <p:nvPr/>
          </p:nvSpPr>
          <p:spPr>
            <a:xfrm rot="10800000" flipH="1">
              <a:off x="3322335" y="1255881"/>
              <a:ext cx="252666" cy="850016"/>
            </a:xfrm>
            <a:prstGeom prst="bent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4A987A-2408-1946-84C9-6A525BF0670D}"/>
              </a:ext>
            </a:extLst>
          </p:cNvPr>
          <p:cNvGrpSpPr/>
          <p:nvPr/>
        </p:nvGrpSpPr>
        <p:grpSpPr>
          <a:xfrm>
            <a:off x="9290286" y="1273673"/>
            <a:ext cx="380256" cy="850016"/>
            <a:chOff x="3322335" y="1255881"/>
            <a:chExt cx="380256" cy="850016"/>
          </a:xfrm>
        </p:grpSpPr>
        <p:sp>
          <p:nvSpPr>
            <p:cNvPr id="26" name="Bent Up Arrow 25">
              <a:extLst>
                <a:ext uri="{FF2B5EF4-FFF2-40B4-BE49-F238E27FC236}">
                  <a16:creationId xmlns:a16="http://schemas.microsoft.com/office/drawing/2014/main" id="{0C3868DB-14C3-9547-B90E-33E882D709F4}"/>
                </a:ext>
              </a:extLst>
            </p:cNvPr>
            <p:cNvSpPr/>
            <p:nvPr/>
          </p:nvSpPr>
          <p:spPr>
            <a:xfrm rot="10800000">
              <a:off x="3449925" y="1255881"/>
              <a:ext cx="252666" cy="850016"/>
            </a:xfrm>
            <a:prstGeom prst="bent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Bent Up Arrow 26">
              <a:extLst>
                <a:ext uri="{FF2B5EF4-FFF2-40B4-BE49-F238E27FC236}">
                  <a16:creationId xmlns:a16="http://schemas.microsoft.com/office/drawing/2014/main" id="{C80F792F-503B-904D-B885-B9E0BF53B37A}"/>
                </a:ext>
              </a:extLst>
            </p:cNvPr>
            <p:cNvSpPr/>
            <p:nvPr/>
          </p:nvSpPr>
          <p:spPr>
            <a:xfrm rot="10800000" flipH="1">
              <a:off x="3322335" y="1255881"/>
              <a:ext cx="252666" cy="850016"/>
            </a:xfrm>
            <a:prstGeom prst="bent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9B933B-9865-AB42-32BD-AE349A845228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FF1EB1-9B18-7231-63F1-3BF644EB3F1B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0E7AB7-A02A-83ED-89C8-6871A7328573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F9D874-CA01-2E3D-7EEB-47BC0C03668D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50EF204-D208-35BB-213B-951EC12B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37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22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Decomposition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4EEE4-13E9-BD4E-B7A5-79CAFB05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491" y="164263"/>
            <a:ext cx="2062415" cy="1551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94A24-B613-DB4B-A317-D9BD33E7D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95" y="0"/>
            <a:ext cx="1879900" cy="1715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D5CE5B-3E1E-C544-8097-20AD1113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8784" y="237269"/>
            <a:ext cx="1606128" cy="1478368"/>
          </a:xfrm>
          <a:prstGeom prst="rect">
            <a:avLst/>
          </a:prstGeom>
        </p:spPr>
      </p:pic>
      <p:sp>
        <p:nvSpPr>
          <p:cNvPr id="30" name="Snip Single Corner of Rectangle 29">
            <a:extLst>
              <a:ext uri="{FF2B5EF4-FFF2-40B4-BE49-F238E27FC236}">
                <a16:creationId xmlns:a16="http://schemas.microsoft.com/office/drawing/2014/main" id="{3384E8ED-F23C-3346-B1CF-CAB5CB669E41}"/>
              </a:ext>
            </a:extLst>
          </p:cNvPr>
          <p:cNvSpPr/>
          <p:nvPr/>
        </p:nvSpPr>
        <p:spPr>
          <a:xfrm rot="10800000">
            <a:off x="7159256" y="2133598"/>
            <a:ext cx="4269297" cy="354935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F2362-5232-6244-B098-BE9168336086}"/>
              </a:ext>
            </a:extLst>
          </p:cNvPr>
          <p:cNvSpPr txBox="1"/>
          <p:nvPr/>
        </p:nvSpPr>
        <p:spPr>
          <a:xfrm>
            <a:off x="7357731" y="2411781"/>
            <a:ext cx="39269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Reduced the electron donor capacity of NMe</a:t>
            </a:r>
            <a:r>
              <a:rPr lang="en-US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Reduces CT character (increased localization on the nitrophenyl)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Larger part of interaction is from electrostatic part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Blueshift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542CD0-83C3-C048-A774-89DD753705B1}"/>
              </a:ext>
            </a:extLst>
          </p:cNvPr>
          <p:cNvGrpSpPr/>
          <p:nvPr/>
        </p:nvGrpSpPr>
        <p:grpSpPr>
          <a:xfrm>
            <a:off x="1233326" y="592898"/>
            <a:ext cx="354419" cy="369332"/>
            <a:chOff x="8151628" y="1880112"/>
            <a:chExt cx="354419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381F085-D7C5-8D43-B9A6-66AF82BC50B6}"/>
                </a:ext>
              </a:extLst>
            </p:cNvPr>
            <p:cNvSpPr/>
            <p:nvPr/>
          </p:nvSpPr>
          <p:spPr>
            <a:xfrm>
              <a:off x="8151628" y="1897727"/>
              <a:ext cx="354419" cy="346321"/>
            </a:xfrm>
            <a:prstGeom prst="ellipse">
              <a:avLst/>
            </a:prstGeom>
            <a:solidFill>
              <a:srgbClr val="BABA42">
                <a:alpha val="79000"/>
              </a:srgbClr>
            </a:solidFill>
            <a:ln>
              <a:solidFill>
                <a:srgbClr val="BAB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96FE95-BF63-5447-877C-5ACF862A8E7E}"/>
                </a:ext>
              </a:extLst>
            </p:cNvPr>
            <p:cNvSpPr txBox="1"/>
            <p:nvPr/>
          </p:nvSpPr>
          <p:spPr>
            <a:xfrm>
              <a:off x="8236689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+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7EC51B-6ECD-2547-8E4C-A5BCE9BEE81F}"/>
              </a:ext>
            </a:extLst>
          </p:cNvPr>
          <p:cNvGrpSpPr/>
          <p:nvPr/>
        </p:nvGrpSpPr>
        <p:grpSpPr>
          <a:xfrm>
            <a:off x="1692298" y="592898"/>
            <a:ext cx="354419" cy="369332"/>
            <a:chOff x="8610600" y="1880112"/>
            <a:chExt cx="354419" cy="3693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043AB4-999D-4148-A24F-DA647681AB71}"/>
                </a:ext>
              </a:extLst>
            </p:cNvPr>
            <p:cNvSpPr/>
            <p:nvPr/>
          </p:nvSpPr>
          <p:spPr>
            <a:xfrm>
              <a:off x="8610600" y="1897727"/>
              <a:ext cx="354419" cy="346321"/>
            </a:xfrm>
            <a:prstGeom prst="ellipse">
              <a:avLst/>
            </a:prstGeom>
            <a:solidFill>
              <a:srgbClr val="5F9798">
                <a:alpha val="79000"/>
              </a:srgbClr>
            </a:solidFill>
            <a:ln>
              <a:solidFill>
                <a:srgbClr val="5F97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4E60F3-71A7-3540-B76C-B8F8E5080CDF}"/>
                </a:ext>
              </a:extLst>
            </p:cNvPr>
            <p:cNvSpPr txBox="1"/>
            <p:nvPr/>
          </p:nvSpPr>
          <p:spPr>
            <a:xfrm>
              <a:off x="8700978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-</a:t>
              </a:r>
            </a:p>
          </p:txBody>
        </p:sp>
      </p:grpSp>
      <p:pic>
        <p:nvPicPr>
          <p:cNvPr id="22" name="Picture 21" descr="A close-up of a structure&#10;&#10;Description automatically generated">
            <a:extLst>
              <a:ext uri="{FF2B5EF4-FFF2-40B4-BE49-F238E27FC236}">
                <a16:creationId xmlns:a16="http://schemas.microsoft.com/office/drawing/2014/main" id="{CCD26403-09BC-D547-A78E-62CD5C5BA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600" y="2448000"/>
            <a:ext cx="1941439" cy="1993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3AB520-272F-A344-A86F-380C86E59CAC}"/>
                  </a:ext>
                </a:extLst>
              </p:cNvPr>
              <p:cNvSpPr txBox="1"/>
              <p:nvPr/>
            </p:nvSpPr>
            <p:spPr>
              <a:xfrm>
                <a:off x="2397600" y="1929600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3AB520-272F-A344-A86F-380C86E59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600" y="1929600"/>
                <a:ext cx="1950184" cy="400110"/>
              </a:xfrm>
              <a:prstGeom prst="rect">
                <a:avLst/>
              </a:prstGeom>
              <a:blipFill>
                <a:blip r:embed="rId9"/>
                <a:stretch>
                  <a:fillRect t="-625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93AD2C3-7C9D-D598-7FC0-CF56D97CB6E7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09D77D-569F-F8A1-4E4B-B4EF4A01D6F4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5434D8-4FD4-CAFF-0BAA-CB662E03925B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F35FC1-0F5E-1FB6-9350-6FED53E5DDC3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C3859B-E6D5-CA5B-0BA5-F1826A337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87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-up of a molecule&#10;&#10;Description automatically generated">
            <a:extLst>
              <a:ext uri="{FF2B5EF4-FFF2-40B4-BE49-F238E27FC236}">
                <a16:creationId xmlns:a16="http://schemas.microsoft.com/office/drawing/2014/main" id="{3F2CDCD5-39B9-EA47-8FB3-01F0BD0D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00" y="2447999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9BF941-6D9E-6A41-80D6-000AC589DAB0}"/>
                  </a:ext>
                </a:extLst>
              </p:cNvPr>
              <p:cNvSpPr txBox="1"/>
              <p:nvPr/>
            </p:nvSpPr>
            <p:spPr>
              <a:xfrm>
                <a:off x="2397600" y="1929155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9BF941-6D9E-6A41-80D6-000AC589D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600" y="1929155"/>
                <a:ext cx="1950184" cy="400110"/>
              </a:xfrm>
              <a:prstGeom prst="rect">
                <a:avLst/>
              </a:prstGeom>
              <a:blipFill>
                <a:blip r:embed="rId4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23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Decomposition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4EEE4-13E9-BD4E-B7A5-79CAFB057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491" y="164263"/>
            <a:ext cx="2062415" cy="1551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94A24-B613-DB4B-A317-D9BD33E7D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895" y="0"/>
            <a:ext cx="1879900" cy="1715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D5CE5B-3E1E-C544-8097-20AD11137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8784" y="237269"/>
            <a:ext cx="1606128" cy="1478368"/>
          </a:xfrm>
          <a:prstGeom prst="rect">
            <a:avLst/>
          </a:prstGeom>
        </p:spPr>
      </p:pic>
      <p:sp>
        <p:nvSpPr>
          <p:cNvPr id="30" name="Snip Single Corner of Rectangle 29">
            <a:extLst>
              <a:ext uri="{FF2B5EF4-FFF2-40B4-BE49-F238E27FC236}">
                <a16:creationId xmlns:a16="http://schemas.microsoft.com/office/drawing/2014/main" id="{3384E8ED-F23C-3346-B1CF-CAB5CB669E41}"/>
              </a:ext>
            </a:extLst>
          </p:cNvPr>
          <p:cNvSpPr/>
          <p:nvPr/>
        </p:nvSpPr>
        <p:spPr>
          <a:xfrm rot="10800000">
            <a:off x="7159256" y="2133598"/>
            <a:ext cx="4269297" cy="354935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F2362-5232-6244-B098-BE9168336086}"/>
              </a:ext>
            </a:extLst>
          </p:cNvPr>
          <p:cNvSpPr txBox="1"/>
          <p:nvPr/>
        </p:nvSpPr>
        <p:spPr>
          <a:xfrm>
            <a:off x="7357731" y="2411781"/>
            <a:ext cx="39269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Stabilizing the excited electron on NO</a:t>
            </a:r>
            <a:r>
              <a:rPr lang="en-US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Enhances push-pull properties (increased CT)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Large part of interaction is from electrostatic part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Strong redshift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542CD0-83C3-C048-A774-89DD753705B1}"/>
              </a:ext>
            </a:extLst>
          </p:cNvPr>
          <p:cNvGrpSpPr/>
          <p:nvPr/>
        </p:nvGrpSpPr>
        <p:grpSpPr>
          <a:xfrm>
            <a:off x="1233326" y="592898"/>
            <a:ext cx="354419" cy="369332"/>
            <a:chOff x="8151628" y="1880112"/>
            <a:chExt cx="354419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381F085-D7C5-8D43-B9A6-66AF82BC50B6}"/>
                </a:ext>
              </a:extLst>
            </p:cNvPr>
            <p:cNvSpPr/>
            <p:nvPr/>
          </p:nvSpPr>
          <p:spPr>
            <a:xfrm>
              <a:off x="8151628" y="1897727"/>
              <a:ext cx="354419" cy="346321"/>
            </a:xfrm>
            <a:prstGeom prst="ellipse">
              <a:avLst/>
            </a:prstGeom>
            <a:solidFill>
              <a:srgbClr val="BABA42">
                <a:alpha val="79000"/>
              </a:srgbClr>
            </a:solidFill>
            <a:ln>
              <a:solidFill>
                <a:srgbClr val="BAB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96FE95-BF63-5447-877C-5ACF862A8E7E}"/>
                </a:ext>
              </a:extLst>
            </p:cNvPr>
            <p:cNvSpPr txBox="1"/>
            <p:nvPr/>
          </p:nvSpPr>
          <p:spPr>
            <a:xfrm>
              <a:off x="8236689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+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7EC51B-6ECD-2547-8E4C-A5BCE9BEE81F}"/>
              </a:ext>
            </a:extLst>
          </p:cNvPr>
          <p:cNvGrpSpPr/>
          <p:nvPr/>
        </p:nvGrpSpPr>
        <p:grpSpPr>
          <a:xfrm>
            <a:off x="1692298" y="592898"/>
            <a:ext cx="354419" cy="369332"/>
            <a:chOff x="8610600" y="1880112"/>
            <a:chExt cx="354419" cy="3693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043AB4-999D-4148-A24F-DA647681AB71}"/>
                </a:ext>
              </a:extLst>
            </p:cNvPr>
            <p:cNvSpPr/>
            <p:nvPr/>
          </p:nvSpPr>
          <p:spPr>
            <a:xfrm>
              <a:off x="8610600" y="1897727"/>
              <a:ext cx="354419" cy="346321"/>
            </a:xfrm>
            <a:prstGeom prst="ellipse">
              <a:avLst/>
            </a:prstGeom>
            <a:solidFill>
              <a:srgbClr val="5F9798">
                <a:alpha val="79000"/>
              </a:srgbClr>
            </a:solidFill>
            <a:ln>
              <a:solidFill>
                <a:srgbClr val="5F97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4E60F3-71A7-3540-B76C-B8F8E5080CDF}"/>
                </a:ext>
              </a:extLst>
            </p:cNvPr>
            <p:cNvSpPr txBox="1"/>
            <p:nvPr/>
          </p:nvSpPr>
          <p:spPr>
            <a:xfrm>
              <a:off x="8700978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-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CCF601-733B-A233-7571-2520DFCF2EAB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5337EE-D4DC-3755-EB67-9594FD34C262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87E8D7-A2B8-A568-4F3D-4C6390B83ED9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9115F2-46B8-5970-898A-9255CC891904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53DF33-1863-CACB-55E2-28EDE3343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590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-up of a molecule&#10;&#10;Description automatically generated">
            <a:extLst>
              <a:ext uri="{FF2B5EF4-FFF2-40B4-BE49-F238E27FC236}">
                <a16:creationId xmlns:a16="http://schemas.microsoft.com/office/drawing/2014/main" id="{84D0538A-3259-2F4C-8EFC-BAD5AB77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00" y="2447999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5A91DE-4500-A04B-A670-0989A6B4CDE2}"/>
              </a:ext>
            </a:extLst>
          </p:cNvPr>
          <p:cNvSpPr txBox="1"/>
          <p:nvPr/>
        </p:nvSpPr>
        <p:spPr>
          <a:xfrm>
            <a:off x="2397600" y="1929155"/>
            <a:ext cx="195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Parallel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24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Decomposition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4EEE4-13E9-BD4E-B7A5-79CAFB057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491" y="164263"/>
            <a:ext cx="2062415" cy="1551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94A24-B613-DB4B-A317-D9BD33E7D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895" y="0"/>
            <a:ext cx="1879900" cy="1715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D5CE5B-3E1E-C544-8097-20AD11137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8784" y="237269"/>
            <a:ext cx="1606128" cy="1478368"/>
          </a:xfrm>
          <a:prstGeom prst="rect">
            <a:avLst/>
          </a:prstGeom>
        </p:spPr>
      </p:pic>
      <p:sp>
        <p:nvSpPr>
          <p:cNvPr id="30" name="Snip Single Corner of Rectangle 29">
            <a:extLst>
              <a:ext uri="{FF2B5EF4-FFF2-40B4-BE49-F238E27FC236}">
                <a16:creationId xmlns:a16="http://schemas.microsoft.com/office/drawing/2014/main" id="{3384E8ED-F23C-3346-B1CF-CAB5CB669E41}"/>
              </a:ext>
            </a:extLst>
          </p:cNvPr>
          <p:cNvSpPr/>
          <p:nvPr/>
        </p:nvSpPr>
        <p:spPr>
          <a:xfrm rot="10800000">
            <a:off x="7159256" y="2133598"/>
            <a:ext cx="4269297" cy="354935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3F2362-5232-6244-B098-BE9168336086}"/>
                  </a:ext>
                </a:extLst>
              </p:cNvPr>
              <p:cNvSpPr txBox="1"/>
              <p:nvPr/>
            </p:nvSpPr>
            <p:spPr>
              <a:xfrm>
                <a:off x="7357731" y="2411781"/>
                <a:ext cx="3926957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Can lead to even stronger redshift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Deformation leads to mixing of bright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 O" panose="02000503000000000000" pitchFamily="2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 O" panose="02000503000000000000" pitchFamily="2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 O" panose="02000503000000000000" pitchFamily="2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state and dark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 O" panose="02000503000000000000" pitchFamily="2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 O" panose="02000503000000000000" pitchFamily="2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 O" panose="02000503000000000000" pitchFamily="2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Electrostatic interaction leads to again </a:t>
                </a:r>
                <a:r>
                  <a:rPr lang="en-US" dirty="0" err="1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demixing</a:t>
                </a:r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Parallel orientation leads to decreased oscillator strength (- polarization) 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3F2362-5232-6244-B098-BE916833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31" y="2411781"/>
                <a:ext cx="3926957" cy="3693319"/>
              </a:xfrm>
              <a:prstGeom prst="rect">
                <a:avLst/>
              </a:prstGeom>
              <a:blipFill>
                <a:blip r:embed="rId9"/>
                <a:stretch>
                  <a:fillRect l="-965" t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F542CD0-83C3-C048-A774-89DD753705B1}"/>
              </a:ext>
            </a:extLst>
          </p:cNvPr>
          <p:cNvGrpSpPr/>
          <p:nvPr/>
        </p:nvGrpSpPr>
        <p:grpSpPr>
          <a:xfrm>
            <a:off x="1233326" y="592898"/>
            <a:ext cx="354419" cy="369332"/>
            <a:chOff x="8151628" y="1880112"/>
            <a:chExt cx="354419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381F085-D7C5-8D43-B9A6-66AF82BC50B6}"/>
                </a:ext>
              </a:extLst>
            </p:cNvPr>
            <p:cNvSpPr/>
            <p:nvPr/>
          </p:nvSpPr>
          <p:spPr>
            <a:xfrm>
              <a:off x="8151628" y="1897727"/>
              <a:ext cx="354419" cy="346321"/>
            </a:xfrm>
            <a:prstGeom prst="ellipse">
              <a:avLst/>
            </a:prstGeom>
            <a:solidFill>
              <a:srgbClr val="BABA42">
                <a:alpha val="79000"/>
              </a:srgbClr>
            </a:solidFill>
            <a:ln>
              <a:solidFill>
                <a:srgbClr val="BAB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96FE95-BF63-5447-877C-5ACF862A8E7E}"/>
                </a:ext>
              </a:extLst>
            </p:cNvPr>
            <p:cNvSpPr txBox="1"/>
            <p:nvPr/>
          </p:nvSpPr>
          <p:spPr>
            <a:xfrm>
              <a:off x="8236689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+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7EC51B-6ECD-2547-8E4C-A5BCE9BEE81F}"/>
              </a:ext>
            </a:extLst>
          </p:cNvPr>
          <p:cNvGrpSpPr/>
          <p:nvPr/>
        </p:nvGrpSpPr>
        <p:grpSpPr>
          <a:xfrm>
            <a:off x="1692298" y="592898"/>
            <a:ext cx="354419" cy="369332"/>
            <a:chOff x="8610600" y="1880112"/>
            <a:chExt cx="354419" cy="3693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043AB4-999D-4148-A24F-DA647681AB71}"/>
                </a:ext>
              </a:extLst>
            </p:cNvPr>
            <p:cNvSpPr/>
            <p:nvPr/>
          </p:nvSpPr>
          <p:spPr>
            <a:xfrm>
              <a:off x="8610600" y="1897727"/>
              <a:ext cx="354419" cy="346321"/>
            </a:xfrm>
            <a:prstGeom prst="ellipse">
              <a:avLst/>
            </a:prstGeom>
            <a:solidFill>
              <a:srgbClr val="5F9798">
                <a:alpha val="79000"/>
              </a:srgbClr>
            </a:solidFill>
            <a:ln>
              <a:solidFill>
                <a:srgbClr val="5F97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4E60F3-71A7-3540-B76C-B8F8E5080CDF}"/>
                </a:ext>
              </a:extLst>
            </p:cNvPr>
            <p:cNvSpPr txBox="1"/>
            <p:nvPr/>
          </p:nvSpPr>
          <p:spPr>
            <a:xfrm>
              <a:off x="8700978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-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BDDDDDB-468E-0907-1303-8A3B3B4C0192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BF50EE-400A-5785-47A2-460BF7541F95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960AB8-ABED-9A45-4B21-DF4B1481EA5E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D767F3-8594-C8B0-8A3D-88DBF9CBEA09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7270CC-27C1-65C5-9DFB-472DF4D3A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40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25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Conclusion</a:t>
            </a:r>
          </a:p>
        </p:txBody>
      </p:sp>
      <p:pic>
        <p:nvPicPr>
          <p:cNvPr id="10" name="Picture 9" descr="A close-up of a molecule&#10;&#10;Description automatically generated">
            <a:extLst>
              <a:ext uri="{FF2B5EF4-FFF2-40B4-BE49-F238E27FC236}">
                <a16:creationId xmlns:a16="http://schemas.microsoft.com/office/drawing/2014/main" id="{8B6071AB-EDFD-5B40-99A5-564A3193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621" y="1064642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close-up of a molecule&#10;&#10;Description automatically generated">
            <a:extLst>
              <a:ext uri="{FF2B5EF4-FFF2-40B4-BE49-F238E27FC236}">
                <a16:creationId xmlns:a16="http://schemas.microsoft.com/office/drawing/2014/main" id="{667483AF-3220-5C4F-ADF0-78236F87A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670" y="1064642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molecule model with multiple molecules&#10;&#10;Description automatically generated with medium confidence">
            <a:extLst>
              <a:ext uri="{FF2B5EF4-FFF2-40B4-BE49-F238E27FC236}">
                <a16:creationId xmlns:a16="http://schemas.microsoft.com/office/drawing/2014/main" id="{27230E24-0648-994A-8312-E3CBAEAD5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05" y="1064642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close-up of a molecule&#10;&#10;Description automatically generated">
            <a:extLst>
              <a:ext uri="{FF2B5EF4-FFF2-40B4-BE49-F238E27FC236}">
                <a16:creationId xmlns:a16="http://schemas.microsoft.com/office/drawing/2014/main" id="{B1ED0836-0C18-1C44-AFD2-81316C7D1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055" y="1064642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close-up of a structure&#10;&#10;Description automatically generated">
            <a:extLst>
              <a:ext uri="{FF2B5EF4-FFF2-40B4-BE49-F238E27FC236}">
                <a16:creationId xmlns:a16="http://schemas.microsoft.com/office/drawing/2014/main" id="{D02F15CC-DAA4-9F4B-A964-041809249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235" y="1064643"/>
            <a:ext cx="1941439" cy="1993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2B3F86-CC89-5746-835A-D36D62986D2D}"/>
                  </a:ext>
                </a:extLst>
              </p:cNvPr>
              <p:cNvSpPr txBox="1"/>
              <p:nvPr/>
            </p:nvSpPr>
            <p:spPr>
              <a:xfrm>
                <a:off x="780105" y="545798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C-H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2B3F86-CC89-5746-835A-D36D62986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05" y="545798"/>
                <a:ext cx="1950184" cy="400110"/>
              </a:xfrm>
              <a:prstGeom prst="rect">
                <a:avLst/>
              </a:prstGeom>
              <a:blipFill>
                <a:blip r:embed="rId10"/>
                <a:stretch>
                  <a:fillRect t="-625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896554-64F7-9746-BA8D-81E34194F8F5}"/>
                  </a:ext>
                </a:extLst>
              </p:cNvPr>
              <p:cNvSpPr txBox="1"/>
              <p:nvPr/>
            </p:nvSpPr>
            <p:spPr>
              <a:xfrm>
                <a:off x="3107352" y="545798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896554-64F7-9746-BA8D-81E34194F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52" y="545798"/>
                <a:ext cx="1950184" cy="400110"/>
              </a:xfrm>
              <a:prstGeom prst="rect">
                <a:avLst/>
              </a:prstGeom>
              <a:blipFill>
                <a:blip r:embed="rId11"/>
                <a:stretch>
                  <a:fillRect t="-625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79D20D-096E-CD40-92D1-7D3B1D232965}"/>
                  </a:ext>
                </a:extLst>
              </p:cNvPr>
              <p:cNvSpPr txBox="1"/>
              <p:nvPr/>
            </p:nvSpPr>
            <p:spPr>
              <a:xfrm>
                <a:off x="5434598" y="545798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79D20D-096E-CD40-92D1-7D3B1D232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598" y="545798"/>
                <a:ext cx="1950184" cy="400110"/>
              </a:xfrm>
              <a:prstGeom prst="rect">
                <a:avLst/>
              </a:prstGeom>
              <a:blipFill>
                <a:blip r:embed="rId12"/>
                <a:stretch>
                  <a:fillRect t="-625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3F8049F-EE09-C842-8BA9-8043ACE82777}"/>
              </a:ext>
            </a:extLst>
          </p:cNvPr>
          <p:cNvSpPr txBox="1"/>
          <p:nvPr/>
        </p:nvSpPr>
        <p:spPr>
          <a:xfrm>
            <a:off x="7761845" y="545798"/>
            <a:ext cx="195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bended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BD2FD-E647-4546-836A-78330D5B83E4}"/>
                  </a:ext>
                </a:extLst>
              </p:cNvPr>
              <p:cNvSpPr txBox="1"/>
              <p:nvPr/>
            </p:nvSpPr>
            <p:spPr>
              <a:xfrm>
                <a:off x="10089091" y="545798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lang="en-US" sz="2000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BD2FD-E647-4546-836A-78330D5B8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091" y="545798"/>
                <a:ext cx="1950184" cy="400110"/>
              </a:xfrm>
              <a:prstGeom prst="rect">
                <a:avLst/>
              </a:prstGeom>
              <a:blipFill>
                <a:blip r:embed="rId13"/>
                <a:stretch>
                  <a:fillRect t="-625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E2363B8-7C53-9B4B-A590-C1EDEB00BA12}"/>
              </a:ext>
            </a:extLst>
          </p:cNvPr>
          <p:cNvSpPr txBox="1"/>
          <p:nvPr/>
        </p:nvSpPr>
        <p:spPr>
          <a:xfrm>
            <a:off x="2123038" y="3693042"/>
            <a:ext cx="7950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The strongest interaction, HB to NO</a:t>
            </a:r>
            <a:r>
              <a:rPr lang="en-US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has the largest effect</a:t>
            </a:r>
          </a:p>
          <a:p>
            <a:pPr algn="ctr"/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pPr algn="ctr"/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HB reinforces the push-pull effect </a:t>
            </a:r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  <a:sym typeface="Wingdings" pitchFamily="2" charset="2"/>
              </a:rPr>
              <a:t> redshift</a:t>
            </a:r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456F2-DCCE-654F-9A29-6F2AA8D9EDB7}"/>
              </a:ext>
            </a:extLst>
          </p:cNvPr>
          <p:cNvSpPr/>
          <p:nvPr/>
        </p:nvSpPr>
        <p:spPr>
          <a:xfrm>
            <a:off x="3005470" y="545798"/>
            <a:ext cx="2190307" cy="2643666"/>
          </a:xfrm>
          <a:prstGeom prst="rect">
            <a:avLst/>
          </a:prstGeom>
          <a:noFill/>
          <a:ln w="57150">
            <a:solidFill>
              <a:srgbClr val="95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DC9762-D266-222D-AA65-E15878C7511D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CF8EBE-FDA9-1B7C-8012-8AD68EDFAFDB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F6C524-40BD-0AE6-3C0F-C1EF554CFDBB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1C8E0E-0EE7-A040-AC58-435D4CA01366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4C557F-D045-4FCE-5DFC-4A777BAF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70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4776" y="6356350"/>
            <a:ext cx="2743200" cy="365125"/>
          </a:xfrm>
        </p:spPr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26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686C3-09C0-6943-BC22-D365B4D282D0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Goals</a:t>
            </a:r>
          </a:p>
        </p:txBody>
      </p:sp>
      <p:pic>
        <p:nvPicPr>
          <p:cNvPr id="20" name="Picture 19" descr="A diagram of a molecule&#10;&#10;Description automatically generated">
            <a:extLst>
              <a:ext uri="{FF2B5EF4-FFF2-40B4-BE49-F238E27FC236}">
                <a16:creationId xmlns:a16="http://schemas.microsoft.com/office/drawing/2014/main" id="{857710F0-45DD-6243-BB8B-01DAD8F8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34" b="16786"/>
          <a:stretch>
            <a:fillRect/>
          </a:stretch>
        </p:blipFill>
        <p:spPr>
          <a:xfrm>
            <a:off x="6789277" y="1245781"/>
            <a:ext cx="3435898" cy="1233377"/>
          </a:xfrm>
          <a:custGeom>
            <a:avLst/>
            <a:gdLst>
              <a:gd name="connsiteX0" fmla="*/ 616688 w 3435898"/>
              <a:gd name="connsiteY0" fmla="*/ 0 h 1233377"/>
              <a:gd name="connsiteX1" fmla="*/ 3435898 w 3435898"/>
              <a:gd name="connsiteY1" fmla="*/ 0 h 1233377"/>
              <a:gd name="connsiteX2" fmla="*/ 3435898 w 3435898"/>
              <a:gd name="connsiteY2" fmla="*/ 1233377 h 1233377"/>
              <a:gd name="connsiteX3" fmla="*/ 616688 w 3435898"/>
              <a:gd name="connsiteY3" fmla="*/ 1233377 h 1233377"/>
              <a:gd name="connsiteX4" fmla="*/ 0 w 3435898"/>
              <a:gd name="connsiteY4" fmla="*/ 616688 h 123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898" h="1233377">
                <a:moveTo>
                  <a:pt x="616688" y="0"/>
                </a:moveTo>
                <a:lnTo>
                  <a:pt x="3435898" y="0"/>
                </a:lnTo>
                <a:lnTo>
                  <a:pt x="3435898" y="1233377"/>
                </a:lnTo>
                <a:lnTo>
                  <a:pt x="616688" y="1233377"/>
                </a:lnTo>
                <a:lnTo>
                  <a:pt x="0" y="616688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209D41-1429-5B4D-A689-1EA2E0EC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03" t="27801" r="7918" b="9196"/>
          <a:stretch>
            <a:fillRect/>
          </a:stretch>
        </p:blipFill>
        <p:spPr>
          <a:xfrm rot="16200000">
            <a:off x="7890537" y="1919592"/>
            <a:ext cx="1233379" cy="3435896"/>
          </a:xfrm>
          <a:custGeom>
            <a:avLst/>
            <a:gdLst>
              <a:gd name="connsiteX0" fmla="*/ 1233379 w 1233379"/>
              <a:gd name="connsiteY0" fmla="*/ 616689 h 3435896"/>
              <a:gd name="connsiteX1" fmla="*/ 1233378 w 1233379"/>
              <a:gd name="connsiteY1" fmla="*/ 3435896 h 3435896"/>
              <a:gd name="connsiteX2" fmla="*/ 0 w 1233379"/>
              <a:gd name="connsiteY2" fmla="*/ 3435896 h 3435896"/>
              <a:gd name="connsiteX3" fmla="*/ 1 w 1233379"/>
              <a:gd name="connsiteY3" fmla="*/ 616689 h 3435896"/>
              <a:gd name="connsiteX4" fmla="*/ 616690 w 1233379"/>
              <a:gd name="connsiteY4" fmla="*/ 0 h 343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379" h="3435896">
                <a:moveTo>
                  <a:pt x="1233379" y="616689"/>
                </a:moveTo>
                <a:lnTo>
                  <a:pt x="1233378" y="3435896"/>
                </a:lnTo>
                <a:lnTo>
                  <a:pt x="0" y="3435896"/>
                </a:lnTo>
                <a:lnTo>
                  <a:pt x="1" y="616689"/>
                </a:lnTo>
                <a:lnTo>
                  <a:pt x="616690" y="0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4B72B8-477D-AA4D-8677-820EF3176ECE}"/>
              </a:ext>
            </a:extLst>
          </p:cNvPr>
          <p:cNvSpPr txBox="1"/>
          <p:nvPr/>
        </p:nvSpPr>
        <p:spPr>
          <a:xfrm>
            <a:off x="1894114" y="1508526"/>
            <a:ext cx="479908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016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How does the molecule adsorb on the glass? Stable and unstable orientations?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47DDE7-35D6-F74F-80EF-2DC2C681CD40}"/>
              </a:ext>
            </a:extLst>
          </p:cNvPr>
          <p:cNvSpPr txBox="1"/>
          <p:nvPr/>
        </p:nvSpPr>
        <p:spPr>
          <a:xfrm>
            <a:off x="1894114" y="3283597"/>
            <a:ext cx="479908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016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How does the absorption spectrum vary depending on the adsorption modes?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BC19B-94FF-F8B4-CDD5-FD8B30665505}"/>
              </a:ext>
            </a:extLst>
          </p:cNvPr>
          <p:cNvSpPr txBox="1"/>
          <p:nvPr/>
        </p:nvSpPr>
        <p:spPr>
          <a:xfrm>
            <a:off x="1894113" y="5057300"/>
            <a:ext cx="479908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016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How does the nonradiative vs. radiative ratio change upon adsorption?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327F58-0753-D862-4185-0E7183169BCB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02ADF9-2A97-3369-2EBB-BA367C196C64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04E997-168F-5AE7-0FB3-F63E8E0F2457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BC0453-8303-15F9-BAFA-1A6F395CACAA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0C9BBD-B5E4-3621-7D9E-18B14F9A8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A89D8E-A6A2-288D-E0C3-7A608147D3DD}"/>
              </a:ext>
            </a:extLst>
          </p:cNvPr>
          <p:cNvSpPr txBox="1"/>
          <p:nvPr/>
        </p:nvSpPr>
        <p:spPr>
          <a:xfrm>
            <a:off x="1894113" y="1134588"/>
            <a:ext cx="904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>
                <a:solidFill>
                  <a:srgbClr val="9A0088"/>
                </a:solidFill>
                <a:effectLst/>
                <a:latin typeface="Roboto" panose="02000000000000000000" pitchFamily="2" charset="0"/>
                <a:hlinkClick r:id="rId7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https://doi.org/10.1021/acs.jpcc.3c05552</a:t>
            </a:r>
            <a:endParaRPr lang="en-US" sz="1600" dirty="0">
              <a:solidFill>
                <a:srgbClr val="9A00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870DE-B189-4C71-1788-97FF5F6F23DB}"/>
              </a:ext>
            </a:extLst>
          </p:cNvPr>
          <p:cNvSpPr txBox="1"/>
          <p:nvPr/>
        </p:nvSpPr>
        <p:spPr>
          <a:xfrm>
            <a:off x="1894113" y="2909660"/>
            <a:ext cx="9048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A0088"/>
                </a:solidFill>
                <a:latin typeface="Roboto" panose="02000000000000000000" pitchFamily="2" charset="0"/>
                <a:cs typeface="Arial" panose="020B0604020202020204" pitchFamily="34" charset="0"/>
              </a:rPr>
              <a:t>Accepted and soon online</a:t>
            </a:r>
            <a:endParaRPr lang="en-US" sz="1600" dirty="0">
              <a:solidFill>
                <a:srgbClr val="9A00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14ECD-121E-0800-78B6-EEB6A63860D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64" t="17857" r="6220" b="20410"/>
          <a:stretch>
            <a:fillRect/>
          </a:stretch>
        </p:blipFill>
        <p:spPr>
          <a:xfrm>
            <a:off x="6762770" y="4796637"/>
            <a:ext cx="3462405" cy="1233375"/>
          </a:xfrm>
          <a:custGeom>
            <a:avLst/>
            <a:gdLst>
              <a:gd name="connsiteX0" fmla="*/ 616687 w 3462405"/>
              <a:gd name="connsiteY0" fmla="*/ 0 h 1233375"/>
              <a:gd name="connsiteX1" fmla="*/ 3462405 w 3462405"/>
              <a:gd name="connsiteY1" fmla="*/ 0 h 1233375"/>
              <a:gd name="connsiteX2" fmla="*/ 3462405 w 3462405"/>
              <a:gd name="connsiteY2" fmla="*/ 1233375 h 1233375"/>
              <a:gd name="connsiteX3" fmla="*/ 616687 w 3462405"/>
              <a:gd name="connsiteY3" fmla="*/ 1233375 h 1233375"/>
              <a:gd name="connsiteX4" fmla="*/ 0 w 3462405"/>
              <a:gd name="connsiteY4" fmla="*/ 616687 h 12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2405" h="1233375">
                <a:moveTo>
                  <a:pt x="616687" y="0"/>
                </a:moveTo>
                <a:lnTo>
                  <a:pt x="3462405" y="0"/>
                </a:lnTo>
                <a:lnTo>
                  <a:pt x="3462405" y="1233375"/>
                </a:lnTo>
                <a:lnTo>
                  <a:pt x="616687" y="1233375"/>
                </a:lnTo>
                <a:lnTo>
                  <a:pt x="0" y="6166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760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27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3932AE-0386-AF4E-95A0-16F81A33D14C}"/>
              </a:ext>
            </a:extLst>
          </p:cNvPr>
          <p:cNvSpPr txBox="1"/>
          <p:nvPr/>
        </p:nvSpPr>
        <p:spPr>
          <a:xfrm>
            <a:off x="1179326" y="162011"/>
            <a:ext cx="44115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1</a:t>
            </a:r>
            <a:r>
              <a:rPr lang="en-US" sz="2200" b="1" baseline="30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st</a:t>
            </a:r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 Challenge: Solid state with big unit cell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06B397-DD61-F5F5-A173-98054AFDD997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5CD062-DBAE-E83B-FD29-F041B9BBD714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5234FA-5735-609C-498E-547155C3CF28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56AB50-C172-C8D2-446F-244BC8D301A4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19F837-EA62-AAFA-BE96-CC5986851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63CAC62-1E38-8972-CCCB-A1C043973F5E}"/>
              </a:ext>
            </a:extLst>
          </p:cNvPr>
          <p:cNvSpPr/>
          <p:nvPr/>
        </p:nvSpPr>
        <p:spPr>
          <a:xfrm>
            <a:off x="4603659" y="1089747"/>
            <a:ext cx="3455926" cy="47838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F17C5-08D7-5BF6-AD2A-626D07454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121" y="2996224"/>
            <a:ext cx="3196589" cy="33304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45F52E-086E-3C17-E195-56D9BDDE7503}"/>
              </a:ext>
            </a:extLst>
          </p:cNvPr>
          <p:cNvSpPr/>
          <p:nvPr/>
        </p:nvSpPr>
        <p:spPr>
          <a:xfrm>
            <a:off x="4290621" y="1542828"/>
            <a:ext cx="3455926" cy="47838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15C576-6329-E919-5E77-0A8D1903A5A9}"/>
              </a:ext>
            </a:extLst>
          </p:cNvPr>
          <p:cNvCxnSpPr/>
          <p:nvPr/>
        </p:nvCxnSpPr>
        <p:spPr>
          <a:xfrm>
            <a:off x="4603659" y="2953265"/>
            <a:ext cx="0" cy="28296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DA8D98-F0FA-A938-9213-89A440CFF6C3}"/>
              </a:ext>
            </a:extLst>
          </p:cNvPr>
          <p:cNvCxnSpPr>
            <a:cxnSpLocks/>
          </p:cNvCxnSpPr>
          <p:nvPr/>
        </p:nvCxnSpPr>
        <p:spPr>
          <a:xfrm>
            <a:off x="4603658" y="5873580"/>
            <a:ext cx="30480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64DDD7-42E9-DFF2-147B-EF5D3A0300CB}"/>
              </a:ext>
            </a:extLst>
          </p:cNvPr>
          <p:cNvCxnSpPr>
            <a:cxnSpLocks/>
          </p:cNvCxnSpPr>
          <p:nvPr/>
        </p:nvCxnSpPr>
        <p:spPr>
          <a:xfrm flipV="1">
            <a:off x="7746547" y="5873580"/>
            <a:ext cx="313038" cy="4530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9000F5-9251-42B4-D465-C1D887E10CDD}"/>
              </a:ext>
            </a:extLst>
          </p:cNvPr>
          <p:cNvCxnSpPr>
            <a:cxnSpLocks/>
          </p:cNvCxnSpPr>
          <p:nvPr/>
        </p:nvCxnSpPr>
        <p:spPr>
          <a:xfrm flipV="1">
            <a:off x="4315410" y="5873580"/>
            <a:ext cx="313038" cy="4530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8D4AFDF-9D3E-D025-827C-AD4FC76BFA9A}"/>
              </a:ext>
            </a:extLst>
          </p:cNvPr>
          <p:cNvCxnSpPr>
            <a:cxnSpLocks/>
          </p:cNvCxnSpPr>
          <p:nvPr/>
        </p:nvCxnSpPr>
        <p:spPr>
          <a:xfrm flipV="1">
            <a:off x="7734191" y="1106224"/>
            <a:ext cx="313038" cy="4530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DD6615-8099-BADC-6CF4-51760F6E4701}"/>
              </a:ext>
            </a:extLst>
          </p:cNvPr>
          <p:cNvCxnSpPr>
            <a:cxnSpLocks/>
          </p:cNvCxnSpPr>
          <p:nvPr/>
        </p:nvCxnSpPr>
        <p:spPr>
          <a:xfrm flipV="1">
            <a:off x="4290621" y="1089747"/>
            <a:ext cx="313037" cy="4530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Snip Diagonal Corner Rectangle 28">
            <a:extLst>
              <a:ext uri="{FF2B5EF4-FFF2-40B4-BE49-F238E27FC236}">
                <a16:creationId xmlns:a16="http://schemas.microsoft.com/office/drawing/2014/main" id="{FF7FB4C0-04D0-1031-A86D-9B71E4FD2719}"/>
              </a:ext>
            </a:extLst>
          </p:cNvPr>
          <p:cNvSpPr/>
          <p:nvPr/>
        </p:nvSpPr>
        <p:spPr>
          <a:xfrm>
            <a:off x="8739187" y="1082586"/>
            <a:ext cx="2614613" cy="374135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A0088"/>
            </a:solidFill>
          </a:ln>
          <a:effectLst>
            <a:outerShdw blurRad="889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EAF18C-4E5E-DE29-FC18-4408F00818BE}"/>
              </a:ext>
            </a:extLst>
          </p:cNvPr>
          <p:cNvSpPr txBox="1"/>
          <p:nvPr/>
        </p:nvSpPr>
        <p:spPr>
          <a:xfrm>
            <a:off x="8753528" y="1900016"/>
            <a:ext cx="25604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we do periodic system for the excited state dynamics?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alternatives are?</a:t>
            </a:r>
          </a:p>
        </p:txBody>
      </p:sp>
    </p:spTree>
    <p:extLst>
      <p:ext uri="{BB962C8B-B14F-4D97-AF65-F5344CB8AC3E}">
        <p14:creationId xmlns:p14="http://schemas.microsoft.com/office/powerpoint/2010/main" val="245588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28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3932AE-0386-AF4E-95A0-16F81A33D14C}"/>
              </a:ext>
            </a:extLst>
          </p:cNvPr>
          <p:cNvSpPr txBox="1"/>
          <p:nvPr/>
        </p:nvSpPr>
        <p:spPr>
          <a:xfrm>
            <a:off x="1179326" y="162011"/>
            <a:ext cx="44115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2</a:t>
            </a:r>
            <a:r>
              <a:rPr lang="en-US" sz="2200" b="1" baseline="30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nd</a:t>
            </a:r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 Challenge: Conical intersection with ground state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06B397-DD61-F5F5-A173-98054AFDD997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5CD062-DBAE-E83B-FD29-F041B9BBD714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5234FA-5735-609C-498E-547155C3CF28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56AB50-C172-C8D2-446F-244BC8D301A4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19F837-EA62-AAFA-BE96-CC5986851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1ECAAE-7A27-39C3-59FF-3B2421014803}"/>
              </a:ext>
            </a:extLst>
          </p:cNvPr>
          <p:cNvGrpSpPr/>
          <p:nvPr/>
        </p:nvGrpSpPr>
        <p:grpSpPr>
          <a:xfrm>
            <a:off x="3958054" y="1330596"/>
            <a:ext cx="8924109" cy="5260889"/>
            <a:chOff x="3980528" y="2515148"/>
            <a:chExt cx="6213383" cy="35875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2427EB-8ABC-304E-908E-F254F88F6B9C}"/>
                </a:ext>
              </a:extLst>
            </p:cNvPr>
            <p:cNvGrpSpPr/>
            <p:nvPr/>
          </p:nvGrpSpPr>
          <p:grpSpPr>
            <a:xfrm>
              <a:off x="3980528" y="2515148"/>
              <a:ext cx="6213383" cy="3587534"/>
              <a:chOff x="3980528" y="2515148"/>
              <a:chExt cx="6213383" cy="358753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E092F59-722C-97E9-DA29-9C4F797E30FD}"/>
                  </a:ext>
                </a:extLst>
              </p:cNvPr>
              <p:cNvGrpSpPr/>
              <p:nvPr/>
            </p:nvGrpSpPr>
            <p:grpSpPr>
              <a:xfrm>
                <a:off x="3980528" y="2515148"/>
                <a:ext cx="6213383" cy="3587534"/>
                <a:chOff x="3980528" y="2515148"/>
                <a:chExt cx="6213383" cy="35875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05739154-DB63-AEC2-F332-6F04BB8DFB5B}"/>
                    </a:ext>
                  </a:extLst>
                </p:cNvPr>
                <p:cNvGrpSpPr/>
                <p:nvPr/>
              </p:nvGrpSpPr>
              <p:grpSpPr>
                <a:xfrm>
                  <a:off x="3980528" y="2515148"/>
                  <a:ext cx="6213383" cy="3587534"/>
                  <a:chOff x="3980528" y="2515148"/>
                  <a:chExt cx="6213383" cy="3587534"/>
                </a:xfrm>
              </p:grpSpPr>
              <p:pic>
                <p:nvPicPr>
                  <p:cNvPr id="21" name="Content Placeholder 5" descr="A picture containing chart&#10;&#10;Description automatically generated">
                    <a:extLst>
                      <a:ext uri="{FF2B5EF4-FFF2-40B4-BE49-F238E27FC236}">
                        <a16:creationId xmlns:a16="http://schemas.microsoft.com/office/drawing/2014/main" id="{894DB0B3-BD4B-2BD5-D906-74ACE921A3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980528" y="2515149"/>
                    <a:ext cx="6027054" cy="3587533"/>
                  </a:xfrm>
                  <a:prstGeom prst="rect">
                    <a:avLst/>
                  </a:prstGeom>
                </p:spPr>
              </p:pic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EC71FE66-3E6D-CE42-1544-E6684319C949}"/>
                      </a:ext>
                    </a:extLst>
                  </p:cNvPr>
                  <p:cNvSpPr/>
                  <p:nvPr/>
                </p:nvSpPr>
                <p:spPr>
                  <a:xfrm>
                    <a:off x="7508980" y="2515148"/>
                    <a:ext cx="2684931" cy="34274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716C78B-EC6D-377C-05ED-C669D061B922}"/>
                    </a:ext>
                  </a:extLst>
                </p:cNvPr>
                <p:cNvSpPr/>
                <p:nvPr/>
              </p:nvSpPr>
              <p:spPr>
                <a:xfrm rot="20451080">
                  <a:off x="7266755" y="5764959"/>
                  <a:ext cx="393616" cy="605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24FE73-711E-C271-CCCC-0FA1A0F55B9B}"/>
                  </a:ext>
                </a:extLst>
              </p:cNvPr>
              <p:cNvSpPr/>
              <p:nvPr/>
            </p:nvSpPr>
            <p:spPr>
              <a:xfrm>
                <a:off x="6749814" y="3113791"/>
                <a:ext cx="759166" cy="1949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AAA6F6A-BC7D-02E3-362F-A0269BEB02D5}"/>
                </a:ext>
              </a:extLst>
            </p:cNvPr>
            <p:cNvSpPr/>
            <p:nvPr/>
          </p:nvSpPr>
          <p:spPr>
            <a:xfrm rot="21363289">
              <a:off x="6718479" y="3095223"/>
              <a:ext cx="206062" cy="68687"/>
            </a:xfrm>
            <a:custGeom>
              <a:avLst/>
              <a:gdLst>
                <a:gd name="connsiteX0" fmla="*/ 0 w 206062"/>
                <a:gd name="connsiteY0" fmla="*/ 68687 h 68687"/>
                <a:gd name="connsiteX1" fmla="*/ 107324 w 206062"/>
                <a:gd name="connsiteY1" fmla="*/ 51515 h 68687"/>
                <a:gd name="connsiteX2" fmla="*/ 206062 w 206062"/>
                <a:gd name="connsiteY2" fmla="*/ 0 h 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62" h="68687">
                  <a:moveTo>
                    <a:pt x="0" y="68687"/>
                  </a:moveTo>
                  <a:cubicBezTo>
                    <a:pt x="36490" y="65825"/>
                    <a:pt x="72980" y="62963"/>
                    <a:pt x="107324" y="51515"/>
                  </a:cubicBezTo>
                  <a:cubicBezTo>
                    <a:pt x="141668" y="40067"/>
                    <a:pt x="173865" y="20033"/>
                    <a:pt x="206062" y="0"/>
                  </a:cubicBezTo>
                </a:path>
              </a:pathLst>
            </a:custGeom>
            <a:noFill/>
            <a:ln>
              <a:solidFill>
                <a:srgbClr val="57A1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375A7347-4EEF-BBBE-19D1-CADAA28659D8}"/>
              </a:ext>
            </a:extLst>
          </p:cNvPr>
          <p:cNvSpPr/>
          <p:nvPr/>
        </p:nvSpPr>
        <p:spPr>
          <a:xfrm>
            <a:off x="4336874" y="1436914"/>
            <a:ext cx="365760" cy="640080"/>
          </a:xfrm>
          <a:custGeom>
            <a:avLst/>
            <a:gdLst>
              <a:gd name="connsiteX0" fmla="*/ 0 w 365760"/>
              <a:gd name="connsiteY0" fmla="*/ 0 h 640080"/>
              <a:gd name="connsiteX1" fmla="*/ 143691 w 365760"/>
              <a:gd name="connsiteY1" fmla="*/ 365760 h 640080"/>
              <a:gd name="connsiteX2" fmla="*/ 365760 w 365760"/>
              <a:gd name="connsiteY2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640080">
                <a:moveTo>
                  <a:pt x="0" y="0"/>
                </a:moveTo>
                <a:cubicBezTo>
                  <a:pt x="41365" y="129540"/>
                  <a:pt x="82731" y="259080"/>
                  <a:pt x="143691" y="365760"/>
                </a:cubicBezTo>
                <a:cubicBezTo>
                  <a:pt x="204651" y="472440"/>
                  <a:pt x="285205" y="556260"/>
                  <a:pt x="365760" y="64008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8E0CFE-A8F3-8F15-B05F-1A6F2F1D2E1C}"/>
              </a:ext>
            </a:extLst>
          </p:cNvPr>
          <p:cNvCxnSpPr>
            <a:cxnSpLocks/>
          </p:cNvCxnSpPr>
          <p:nvPr/>
        </p:nvCxnSpPr>
        <p:spPr>
          <a:xfrm flipH="1" flipV="1">
            <a:off x="4336874" y="1776549"/>
            <a:ext cx="39188" cy="385535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03496F2-8574-B54F-9434-EC56AD66F828}"/>
              </a:ext>
            </a:extLst>
          </p:cNvPr>
          <p:cNvCxnSpPr>
            <a:cxnSpLocks/>
          </p:cNvCxnSpPr>
          <p:nvPr/>
        </p:nvCxnSpPr>
        <p:spPr>
          <a:xfrm>
            <a:off x="4859388" y="2272040"/>
            <a:ext cx="0" cy="319461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972E29D3-3CD4-4E50-D858-B26AE73B3A61}"/>
              </a:ext>
            </a:extLst>
          </p:cNvPr>
          <p:cNvSpPr/>
          <p:nvPr/>
        </p:nvSpPr>
        <p:spPr>
          <a:xfrm>
            <a:off x="4950828" y="1840801"/>
            <a:ext cx="1071155" cy="379885"/>
          </a:xfrm>
          <a:custGeom>
            <a:avLst/>
            <a:gdLst>
              <a:gd name="connsiteX0" fmla="*/ 0 w 1071155"/>
              <a:gd name="connsiteY0" fmla="*/ 288445 h 379885"/>
              <a:gd name="connsiteX1" fmla="*/ 600892 w 1071155"/>
              <a:gd name="connsiteY1" fmla="*/ 1062 h 379885"/>
              <a:gd name="connsiteX2" fmla="*/ 1071155 w 1071155"/>
              <a:gd name="connsiteY2" fmla="*/ 379885 h 37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155" h="379885">
                <a:moveTo>
                  <a:pt x="0" y="288445"/>
                </a:moveTo>
                <a:cubicBezTo>
                  <a:pt x="211183" y="137133"/>
                  <a:pt x="422366" y="-14178"/>
                  <a:pt x="600892" y="1062"/>
                </a:cubicBezTo>
                <a:cubicBezTo>
                  <a:pt x="779418" y="16302"/>
                  <a:pt x="925286" y="198093"/>
                  <a:pt x="1071155" y="37988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CDF55D3-C9E2-E7F6-B402-2DA4B2406BFB}"/>
              </a:ext>
            </a:extLst>
          </p:cNvPr>
          <p:cNvSpPr/>
          <p:nvPr/>
        </p:nvSpPr>
        <p:spPr>
          <a:xfrm>
            <a:off x="5878291" y="2362549"/>
            <a:ext cx="836023" cy="1321177"/>
          </a:xfrm>
          <a:custGeom>
            <a:avLst/>
            <a:gdLst>
              <a:gd name="connsiteX0" fmla="*/ 836023 w 836023"/>
              <a:gd name="connsiteY0" fmla="*/ 41017 h 1321177"/>
              <a:gd name="connsiteX1" fmla="*/ 561703 w 836023"/>
              <a:gd name="connsiteY1" fmla="*/ 158582 h 1321177"/>
              <a:gd name="connsiteX2" fmla="*/ 0 w 836023"/>
              <a:gd name="connsiteY2" fmla="*/ 1321177 h 132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023" h="1321177">
                <a:moveTo>
                  <a:pt x="836023" y="41017"/>
                </a:moveTo>
                <a:cubicBezTo>
                  <a:pt x="768531" y="-6881"/>
                  <a:pt x="701040" y="-54778"/>
                  <a:pt x="561703" y="158582"/>
                </a:cubicBezTo>
                <a:cubicBezTo>
                  <a:pt x="422366" y="371942"/>
                  <a:pt x="211183" y="846559"/>
                  <a:pt x="0" y="1321177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05EF17C-9340-D019-3DBB-5FBA613586D5}"/>
              </a:ext>
            </a:extLst>
          </p:cNvPr>
          <p:cNvSpPr/>
          <p:nvPr/>
        </p:nvSpPr>
        <p:spPr>
          <a:xfrm flipH="1">
            <a:off x="6709962" y="2371256"/>
            <a:ext cx="836023" cy="1321177"/>
          </a:xfrm>
          <a:custGeom>
            <a:avLst/>
            <a:gdLst>
              <a:gd name="connsiteX0" fmla="*/ 836023 w 836023"/>
              <a:gd name="connsiteY0" fmla="*/ 41017 h 1321177"/>
              <a:gd name="connsiteX1" fmla="*/ 561703 w 836023"/>
              <a:gd name="connsiteY1" fmla="*/ 158582 h 1321177"/>
              <a:gd name="connsiteX2" fmla="*/ 0 w 836023"/>
              <a:gd name="connsiteY2" fmla="*/ 1321177 h 132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023" h="1321177">
                <a:moveTo>
                  <a:pt x="836023" y="41017"/>
                </a:moveTo>
                <a:cubicBezTo>
                  <a:pt x="768531" y="-6881"/>
                  <a:pt x="701040" y="-54778"/>
                  <a:pt x="561703" y="158582"/>
                </a:cubicBezTo>
                <a:cubicBezTo>
                  <a:pt x="422366" y="371942"/>
                  <a:pt x="211183" y="846559"/>
                  <a:pt x="0" y="1321177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!!stilbene" descr="A picture containing satellite, transport, night sky&#10;&#10;Description automatically generated">
            <a:extLst>
              <a:ext uri="{FF2B5EF4-FFF2-40B4-BE49-F238E27FC236}">
                <a16:creationId xmlns:a16="http://schemas.microsoft.com/office/drawing/2014/main" id="{73FE6237-FC0D-996B-4D35-B36947DDA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768203"/>
            <a:ext cx="3007822" cy="850177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E4B251D5-7110-B327-23F7-A64786D94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199" y="4847111"/>
            <a:ext cx="1773945" cy="1921217"/>
          </a:xfrm>
          <a:prstGeom prst="rect">
            <a:avLst/>
          </a:prstGeom>
        </p:spPr>
      </p:pic>
      <p:sp>
        <p:nvSpPr>
          <p:cNvPr id="42" name="Snip Diagonal Corner Rectangle 41">
            <a:extLst>
              <a:ext uri="{FF2B5EF4-FFF2-40B4-BE49-F238E27FC236}">
                <a16:creationId xmlns:a16="http://schemas.microsoft.com/office/drawing/2014/main" id="{B9B63062-9FFE-2769-4F25-ECC32139F031}"/>
              </a:ext>
            </a:extLst>
          </p:cNvPr>
          <p:cNvSpPr/>
          <p:nvPr/>
        </p:nvSpPr>
        <p:spPr>
          <a:xfrm>
            <a:off x="9296400" y="496795"/>
            <a:ext cx="2614613" cy="374135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9A0088"/>
            </a:solidFill>
          </a:ln>
          <a:effectLst>
            <a:outerShdw blurRad="889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1666DC-EAA9-4651-17F3-9E5E98DFB93B}"/>
              </a:ext>
            </a:extLst>
          </p:cNvPr>
          <p:cNvSpPr txBox="1"/>
          <p:nvPr/>
        </p:nvSpPr>
        <p:spPr>
          <a:xfrm>
            <a:off x="9310741" y="1314225"/>
            <a:ext cx="25604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need multireference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it should not be to expensive </a:t>
            </a:r>
          </a:p>
        </p:txBody>
      </p:sp>
    </p:spTree>
    <p:extLst>
      <p:ext uri="{BB962C8B-B14F-4D97-AF65-F5344CB8AC3E}">
        <p14:creationId xmlns:p14="http://schemas.microsoft.com/office/powerpoint/2010/main" val="121866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38" grpId="0" animBg="1"/>
      <p:bldP spid="39" grpId="0" animBg="1"/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29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163A7-51D9-47E4-3236-8FECC7ED981F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52DA35-B7BA-916D-A270-FB87717E3DE7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CA7298-8A0C-9096-519C-E84D14C5D3E3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BD4E1A-C8E9-79B2-1BDD-2A58A8DC6C44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48CA19-03B0-8D9C-5B1E-FF4DBC343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pic>
        <p:nvPicPr>
          <p:cNvPr id="5" name="Picture 4" descr="A group of people in a network&#10;&#10;Description automatically generated">
            <a:extLst>
              <a:ext uri="{FF2B5EF4-FFF2-40B4-BE49-F238E27FC236}">
                <a16:creationId xmlns:a16="http://schemas.microsoft.com/office/drawing/2014/main" id="{2111A3DB-0C11-AB01-2128-8E2C140F0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84" y="1121423"/>
            <a:ext cx="10399642" cy="5215159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BC0B538-60CC-E390-1AC9-E719D85E8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383" y="1774811"/>
            <a:ext cx="879082" cy="1318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CA57D8-33A2-D86F-E23D-122C7E74AEF6}"/>
              </a:ext>
            </a:extLst>
          </p:cNvPr>
          <p:cNvSpPr txBox="1"/>
          <p:nvPr/>
        </p:nvSpPr>
        <p:spPr>
          <a:xfrm>
            <a:off x="10465845" y="3156873"/>
            <a:ext cx="1932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Prof. Cesare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Franchini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35B59-5767-9C31-78F9-04F8D46BAE46}"/>
              </a:ext>
            </a:extLst>
          </p:cNvPr>
          <p:cNvSpPr txBox="1"/>
          <p:nvPr/>
        </p:nvSpPr>
        <p:spPr>
          <a:xfrm>
            <a:off x="10520447" y="4702233"/>
            <a:ext cx="1932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Andrea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Angeletti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9F9A97-3661-2F4B-6EB9-6B48F2A83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0728" y="3478503"/>
            <a:ext cx="1140792" cy="11407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B58E62-1D63-67AB-99A8-4855D923A641}"/>
              </a:ext>
            </a:extLst>
          </p:cNvPr>
          <p:cNvSpPr txBox="1"/>
          <p:nvPr/>
        </p:nvSpPr>
        <p:spPr>
          <a:xfrm>
            <a:off x="10555297" y="5331330"/>
            <a:ext cx="1932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Felix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Proché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B4FA0-9401-339F-A805-537E34376C8B}"/>
              </a:ext>
            </a:extLst>
          </p:cNvPr>
          <p:cNvSpPr txBox="1"/>
          <p:nvPr/>
        </p:nvSpPr>
        <p:spPr>
          <a:xfrm>
            <a:off x="813083" y="57598"/>
            <a:ext cx="4050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F54E36-86A0-2368-7313-A4990A0779D3}"/>
              </a:ext>
            </a:extLst>
          </p:cNvPr>
          <p:cNvSpPr/>
          <p:nvPr/>
        </p:nvSpPr>
        <p:spPr>
          <a:xfrm>
            <a:off x="842168" y="2232065"/>
            <a:ext cx="914400" cy="886710"/>
          </a:xfrm>
          <a:prstGeom prst="ellipse">
            <a:avLst/>
          </a:prstGeom>
          <a:noFill/>
          <a:ln w="76200">
            <a:solidFill>
              <a:srgbClr val="9A00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F5D72B-6C98-7213-9118-E0726C4B131F}"/>
              </a:ext>
            </a:extLst>
          </p:cNvPr>
          <p:cNvSpPr/>
          <p:nvPr/>
        </p:nvSpPr>
        <p:spPr>
          <a:xfrm>
            <a:off x="848795" y="4213267"/>
            <a:ext cx="914400" cy="886710"/>
          </a:xfrm>
          <a:prstGeom prst="ellipse">
            <a:avLst/>
          </a:prstGeom>
          <a:noFill/>
          <a:ln w="76200">
            <a:solidFill>
              <a:srgbClr val="9A00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4BE9B1-EB43-4E82-0E5F-F8FAA448B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6664" y="173086"/>
            <a:ext cx="3027832" cy="6700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E8939B-79E6-1F86-578C-FFE6333FA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1850" y="114281"/>
            <a:ext cx="787656" cy="7876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DB886C-4C8D-162D-B745-734B78DA4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2979" y="271557"/>
            <a:ext cx="970264" cy="4731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443D90-A26F-C5D1-6755-7650747C7C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00809" y="245256"/>
            <a:ext cx="841129" cy="525706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2C35B726-C08E-A0B4-57FE-4FB7E5DFBA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3468" y="229314"/>
            <a:ext cx="1099475" cy="5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97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8" name="!!stilbene" descr="A picture containing satellite, transport, night sky&#10;&#10;Description automatically generated">
            <a:extLst>
              <a:ext uri="{FF2B5EF4-FFF2-40B4-BE49-F238E27FC236}">
                <a16:creationId xmlns:a16="http://schemas.microsoft.com/office/drawing/2014/main" id="{0EA0D6A3-5A51-4243-BF18-A02F637A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58" y="367259"/>
            <a:ext cx="3007822" cy="850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4B2E5-A58A-D642-B931-003B697FE0FA}"/>
              </a:ext>
            </a:extLst>
          </p:cNvPr>
          <p:cNvSpPr txBox="1"/>
          <p:nvPr/>
        </p:nvSpPr>
        <p:spPr>
          <a:xfrm>
            <a:off x="4653084" y="1217436"/>
            <a:ext cx="27783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4‑(N,N-</a:t>
            </a:r>
            <a:r>
              <a:rPr lang="en-US" sz="190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Dimethylamino</a:t>
            </a:r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)-4′- </a:t>
            </a:r>
            <a:r>
              <a:rPr lang="en-US" sz="190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nitrostilbene</a:t>
            </a:r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(DANS)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Sun">
            <a:extLst>
              <a:ext uri="{FF2B5EF4-FFF2-40B4-BE49-F238E27FC236}">
                <a16:creationId xmlns:a16="http://schemas.microsoft.com/office/drawing/2014/main" id="{1F5D3B13-0496-9F45-BB5F-929DFCC34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863" y="115352"/>
            <a:ext cx="584535" cy="58453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2DD63328-57A5-D841-811E-15F86452A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137" y="89793"/>
            <a:ext cx="1773945" cy="192121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D31B-B099-1441-976D-FD401F4BD727}"/>
              </a:ext>
            </a:extLst>
          </p:cNvPr>
          <p:cNvCxnSpPr>
            <a:cxnSpLocks/>
          </p:cNvCxnSpPr>
          <p:nvPr/>
        </p:nvCxnSpPr>
        <p:spPr>
          <a:xfrm rot="16200000">
            <a:off x="8368514" y="305444"/>
            <a:ext cx="0" cy="930171"/>
          </a:xfrm>
          <a:prstGeom prst="straightConnector1">
            <a:avLst/>
          </a:prstGeom>
          <a:ln w="57150">
            <a:solidFill>
              <a:srgbClr val="6C6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5B0282-8127-C041-A5A0-CDF62BF012D1}"/>
              </a:ext>
            </a:extLst>
          </p:cNvPr>
          <p:cNvCxnSpPr>
            <a:cxnSpLocks/>
          </p:cNvCxnSpPr>
          <p:nvPr/>
        </p:nvCxnSpPr>
        <p:spPr>
          <a:xfrm rot="5400000">
            <a:off x="8309131" y="508704"/>
            <a:ext cx="0" cy="930171"/>
          </a:xfrm>
          <a:prstGeom prst="straightConnector1">
            <a:avLst/>
          </a:prstGeom>
          <a:ln w="57150">
            <a:solidFill>
              <a:srgbClr val="6C6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C273ED-FB75-A042-825D-3342E91CE42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My </a:t>
            </a:r>
            <a:r>
              <a:rPr lang="en-US" sz="2200" b="1" dirty="0" err="1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DANSers</a:t>
            </a:r>
            <a:endParaRPr lang="en-US" sz="2200" b="1" dirty="0">
              <a:latin typeface="Arial" panose="020B0604020202020204" pitchFamily="34" charset="0"/>
              <a:ea typeface="Linux Libertine O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2D975-216E-0E46-801E-60460BB7E362}"/>
              </a:ext>
            </a:extLst>
          </p:cNvPr>
          <p:cNvSpPr txBox="1"/>
          <p:nvPr/>
        </p:nvSpPr>
        <p:spPr>
          <a:xfrm>
            <a:off x="1228399" y="795875"/>
            <a:ext cx="1637968" cy="38472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1270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Fluorescence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6E6ACD-0BFB-EE43-A663-DB20D0738A1A}"/>
              </a:ext>
            </a:extLst>
          </p:cNvPr>
          <p:cNvSpPr txBox="1"/>
          <p:nvPr/>
        </p:nvSpPr>
        <p:spPr>
          <a:xfrm>
            <a:off x="1228399" y="1399877"/>
            <a:ext cx="1637968" cy="67710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1270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Isomerization/initial isomer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9C773-F719-EC4E-8D6B-802FED7D7109}"/>
              </a:ext>
            </a:extLst>
          </p:cNvPr>
          <p:cNvSpPr txBox="1"/>
          <p:nvPr/>
        </p:nvSpPr>
        <p:spPr>
          <a:xfrm>
            <a:off x="838200" y="6356350"/>
            <a:ext cx="90485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Brand, Christian, et al. "Bragg diffraction of large organic molecules." 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Physical Review Letters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 125.3 (2020): 033604.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4D76980-F35D-F64E-870F-CB22F031651D}"/>
              </a:ext>
            </a:extLst>
          </p:cNvPr>
          <p:cNvSpPr/>
          <p:nvPr/>
        </p:nvSpPr>
        <p:spPr>
          <a:xfrm>
            <a:off x="737188" y="2782627"/>
            <a:ext cx="3473304" cy="2117906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F8A325-D8D5-2696-96CD-C6D610889BB9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AFBAB3-4683-8D32-0EFF-A3DFDC84A1CC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111B2-D132-A1E5-A9D0-A7C11B758CFB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C3DFCB-EE58-1CBD-5371-C0A68BA73872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50AFBB6-181D-8ED9-D39D-D5B2E5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pic>
        <p:nvPicPr>
          <p:cNvPr id="2" name="Picture 1" descr="A picture containing text, person, sitting, book&#10;&#10;Description automatically generated">
            <a:extLst>
              <a:ext uri="{FF2B5EF4-FFF2-40B4-BE49-F238E27FC236}">
                <a16:creationId xmlns:a16="http://schemas.microsoft.com/office/drawing/2014/main" id="{08D92F91-03BB-E6E5-A9B8-12474CA9BA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184" y="2596773"/>
            <a:ext cx="879082" cy="1209825"/>
          </a:xfrm>
          <a:prstGeom prst="rect">
            <a:avLst/>
          </a:prstGeom>
        </p:spPr>
      </p:pic>
      <p:pic>
        <p:nvPicPr>
          <p:cNvPr id="4" name="Picture 3" descr="A person with green hair&#10;&#10;Description automatically generated with low confidence">
            <a:extLst>
              <a:ext uri="{FF2B5EF4-FFF2-40B4-BE49-F238E27FC236}">
                <a16:creationId xmlns:a16="http://schemas.microsoft.com/office/drawing/2014/main" id="{759158EA-FDD0-AE55-2A15-92708F220B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9247" y="4403406"/>
            <a:ext cx="879082" cy="1106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E0FC1-AD88-86EB-CFE7-19AE8A7FB186}"/>
              </a:ext>
            </a:extLst>
          </p:cNvPr>
          <p:cNvSpPr txBox="1"/>
          <p:nvPr/>
        </p:nvSpPr>
        <p:spPr>
          <a:xfrm>
            <a:off x="880407" y="3790234"/>
            <a:ext cx="19321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ambria" panose="02040503050406030204" pitchFamily="18" charset="0"/>
              </a:rPr>
              <a:t>Prof. Markus Arndt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8D962-9F16-5C3C-B473-7CFE650684CE}"/>
              </a:ext>
            </a:extLst>
          </p:cNvPr>
          <p:cNvSpPr txBox="1"/>
          <p:nvPr/>
        </p:nvSpPr>
        <p:spPr>
          <a:xfrm>
            <a:off x="897950" y="5545306"/>
            <a:ext cx="19321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Cambria" panose="02040503050406030204" pitchFamily="18" charset="0"/>
              </a:rPr>
              <a:t>Ksenija</a:t>
            </a:r>
            <a:r>
              <a:rPr lang="en-US" sz="1500" dirty="0">
                <a:latin typeface="Cambria" panose="02040503050406030204" pitchFamily="18" charset="0"/>
              </a:rPr>
              <a:t> Simonović</a:t>
            </a: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B925699D-C138-8F85-2CC5-76C4F183FE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7546" y="1518921"/>
            <a:ext cx="7095860" cy="51732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07A997-9103-8400-823C-FF9FB694032B}"/>
              </a:ext>
            </a:extLst>
          </p:cNvPr>
          <p:cNvCxnSpPr>
            <a:cxnSpLocks/>
          </p:cNvCxnSpPr>
          <p:nvPr/>
        </p:nvCxnSpPr>
        <p:spPr>
          <a:xfrm flipV="1">
            <a:off x="5457805" y="3328128"/>
            <a:ext cx="1584000" cy="789033"/>
          </a:xfrm>
          <a:prstGeom prst="line">
            <a:avLst/>
          </a:prstGeom>
          <a:ln w="19050">
            <a:solidFill>
              <a:srgbClr val="8E7A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4BDA2A-097A-527B-A5CF-24C11A73A6F9}"/>
              </a:ext>
            </a:extLst>
          </p:cNvPr>
          <p:cNvCxnSpPr>
            <a:cxnSpLocks/>
          </p:cNvCxnSpPr>
          <p:nvPr/>
        </p:nvCxnSpPr>
        <p:spPr>
          <a:xfrm>
            <a:off x="5457805" y="4117161"/>
            <a:ext cx="1584000" cy="905067"/>
          </a:xfrm>
          <a:prstGeom prst="line">
            <a:avLst/>
          </a:prstGeom>
          <a:ln w="19050">
            <a:solidFill>
              <a:srgbClr val="8E7A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D839541-4497-D4E4-0806-0E77B27B66E4}"/>
              </a:ext>
            </a:extLst>
          </p:cNvPr>
          <p:cNvCxnSpPr>
            <a:cxnSpLocks/>
          </p:cNvCxnSpPr>
          <p:nvPr/>
        </p:nvCxnSpPr>
        <p:spPr>
          <a:xfrm>
            <a:off x="7144591" y="4148632"/>
            <a:ext cx="1692195" cy="0"/>
          </a:xfrm>
          <a:prstGeom prst="line">
            <a:avLst/>
          </a:prstGeom>
          <a:ln w="19050">
            <a:solidFill>
              <a:srgbClr val="8E7A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808D85-2D2F-2659-BEEC-8EA1C4F888FF}"/>
              </a:ext>
            </a:extLst>
          </p:cNvPr>
          <p:cNvCxnSpPr>
            <a:cxnSpLocks/>
          </p:cNvCxnSpPr>
          <p:nvPr/>
        </p:nvCxnSpPr>
        <p:spPr>
          <a:xfrm flipV="1">
            <a:off x="9162688" y="4156110"/>
            <a:ext cx="1182858" cy="1"/>
          </a:xfrm>
          <a:prstGeom prst="line">
            <a:avLst/>
          </a:prstGeom>
          <a:ln w="19050">
            <a:solidFill>
              <a:srgbClr val="8E7A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E8CC44D-03A6-55F6-75C2-2472EE7B4E9F}"/>
              </a:ext>
            </a:extLst>
          </p:cNvPr>
          <p:cNvCxnSpPr>
            <a:cxnSpLocks/>
          </p:cNvCxnSpPr>
          <p:nvPr/>
        </p:nvCxnSpPr>
        <p:spPr>
          <a:xfrm flipV="1">
            <a:off x="9162688" y="3390081"/>
            <a:ext cx="1152378" cy="748220"/>
          </a:xfrm>
          <a:prstGeom prst="line">
            <a:avLst/>
          </a:prstGeom>
          <a:ln w="19050">
            <a:solidFill>
              <a:srgbClr val="8E7A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7EDB7F-CBD2-FD5F-15FE-7EF178B7EA9A}"/>
              </a:ext>
            </a:extLst>
          </p:cNvPr>
          <p:cNvCxnSpPr>
            <a:cxnSpLocks/>
          </p:cNvCxnSpPr>
          <p:nvPr/>
        </p:nvCxnSpPr>
        <p:spPr>
          <a:xfrm>
            <a:off x="9162688" y="4168378"/>
            <a:ext cx="1167618" cy="867623"/>
          </a:xfrm>
          <a:prstGeom prst="line">
            <a:avLst/>
          </a:prstGeom>
          <a:ln w="19050">
            <a:solidFill>
              <a:srgbClr val="8E7A8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8064FB8-CD5F-6B5D-80BA-81BA0330E8BA}"/>
              </a:ext>
            </a:extLst>
          </p:cNvPr>
          <p:cNvSpPr txBox="1"/>
          <p:nvPr/>
        </p:nvSpPr>
        <p:spPr>
          <a:xfrm>
            <a:off x="4111426" y="4430462"/>
            <a:ext cx="141959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Cambria" panose="02040503050406030204" pitchFamily="18" charset="0"/>
              </a:rPr>
              <a:t>Create molecular beam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94616F-65DD-7493-833F-B15CDAB24EAC}"/>
              </a:ext>
            </a:extLst>
          </p:cNvPr>
          <p:cNvSpPr txBox="1"/>
          <p:nvPr/>
        </p:nvSpPr>
        <p:spPr>
          <a:xfrm>
            <a:off x="7932278" y="6342344"/>
            <a:ext cx="19417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Cambria" panose="02040503050406030204" pitchFamily="18" charset="0"/>
              </a:rPr>
              <a:t>Optical grating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CA0457-4E9A-0CF9-296D-3C6EEAC10641}"/>
              </a:ext>
            </a:extLst>
          </p:cNvPr>
          <p:cNvSpPr txBox="1"/>
          <p:nvPr/>
        </p:nvSpPr>
        <p:spPr>
          <a:xfrm>
            <a:off x="6083967" y="5795762"/>
            <a:ext cx="194177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Cambria" panose="02040503050406030204" pitchFamily="18" charset="0"/>
              </a:rPr>
              <a:t>Filter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3264F4-5424-F735-895A-AE733D6C3510}"/>
              </a:ext>
            </a:extLst>
          </p:cNvPr>
          <p:cNvSpPr txBox="1"/>
          <p:nvPr/>
        </p:nvSpPr>
        <p:spPr>
          <a:xfrm rot="16200000">
            <a:off x="10250450" y="3686907"/>
            <a:ext cx="29752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Cambria" panose="02040503050406030204" pitchFamily="18" charset="0"/>
              </a:rPr>
              <a:t>Detection on glass via fluorescence microscopy</a:t>
            </a:r>
          </a:p>
        </p:txBody>
      </p:sp>
      <p:pic>
        <p:nvPicPr>
          <p:cNvPr id="36" name="Graphic 35" descr="Lightbulb">
            <a:extLst>
              <a:ext uri="{FF2B5EF4-FFF2-40B4-BE49-F238E27FC236}">
                <a16:creationId xmlns:a16="http://schemas.microsoft.com/office/drawing/2014/main" id="{59DBFC24-A71C-7D69-1E13-7CAC2A291D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60662" y="1975443"/>
            <a:ext cx="419763" cy="419763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635000" sx="178000" sy="178000" algn="ctr" rotWithShape="0">
              <a:srgbClr val="FFFF00"/>
            </a:outerShdw>
          </a:effectLst>
        </p:spPr>
      </p:pic>
      <p:pic>
        <p:nvPicPr>
          <p:cNvPr id="37" name="Graphic 36" descr="Lightbulb">
            <a:extLst>
              <a:ext uri="{FF2B5EF4-FFF2-40B4-BE49-F238E27FC236}">
                <a16:creationId xmlns:a16="http://schemas.microsoft.com/office/drawing/2014/main" id="{5C44172A-10D2-0804-B3FA-6F3C427C0C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33992" y="5890847"/>
            <a:ext cx="419763" cy="419763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outerShdw blurRad="635000" sx="178000" sy="178000" algn="ctr" rotWithShape="0">
              <a:srgbClr val="FFFF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527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30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C6CA0-5A8A-6046-8849-2C9D9359C97F}"/>
              </a:ext>
            </a:extLst>
          </p:cNvPr>
          <p:cNvSpPr txBox="1"/>
          <p:nvPr/>
        </p:nvSpPr>
        <p:spPr>
          <a:xfrm>
            <a:off x="2292126" y="626971"/>
            <a:ext cx="7607748" cy="5247745"/>
          </a:xfrm>
          <a:custGeom>
            <a:avLst/>
            <a:gdLst/>
            <a:ahLst/>
            <a:cxnLst/>
            <a:rect l="l" t="t" r="r" b="b"/>
            <a:pathLst>
              <a:path w="7683796" h="3777074">
                <a:moveTo>
                  <a:pt x="7406698" y="303505"/>
                </a:moveTo>
                <a:cubicBezTo>
                  <a:pt x="7428034" y="303505"/>
                  <a:pt x="7445103" y="319507"/>
                  <a:pt x="7445103" y="340309"/>
                </a:cubicBezTo>
                <a:cubicBezTo>
                  <a:pt x="7445103" y="360578"/>
                  <a:pt x="7426968" y="377647"/>
                  <a:pt x="7405632" y="377647"/>
                </a:cubicBezTo>
                <a:cubicBezTo>
                  <a:pt x="7384296" y="377647"/>
                  <a:pt x="7367227" y="361645"/>
                  <a:pt x="7367227" y="341376"/>
                </a:cubicBezTo>
                <a:cubicBezTo>
                  <a:pt x="7367227" y="320573"/>
                  <a:pt x="7385362" y="303505"/>
                  <a:pt x="7406698" y="303505"/>
                </a:cubicBezTo>
                <a:close/>
                <a:moveTo>
                  <a:pt x="5280110" y="256032"/>
                </a:moveTo>
                <a:lnTo>
                  <a:pt x="5252373" y="265100"/>
                </a:lnTo>
                <a:cubicBezTo>
                  <a:pt x="5214661" y="277421"/>
                  <a:pt x="5212902" y="293850"/>
                  <a:pt x="5212902" y="313639"/>
                </a:cubicBezTo>
                <a:cubicBezTo>
                  <a:pt x="5212902" y="330175"/>
                  <a:pt x="5220902" y="345643"/>
                  <a:pt x="5243839" y="345643"/>
                </a:cubicBezTo>
                <a:cubicBezTo>
                  <a:pt x="5253440" y="345643"/>
                  <a:pt x="5266775" y="337109"/>
                  <a:pt x="5280110" y="326441"/>
                </a:cubicBezTo>
                <a:close/>
                <a:moveTo>
                  <a:pt x="1051010" y="256032"/>
                </a:moveTo>
                <a:lnTo>
                  <a:pt x="1023274" y="265100"/>
                </a:lnTo>
                <a:cubicBezTo>
                  <a:pt x="985562" y="277421"/>
                  <a:pt x="983802" y="293850"/>
                  <a:pt x="983802" y="313639"/>
                </a:cubicBezTo>
                <a:cubicBezTo>
                  <a:pt x="983802" y="330175"/>
                  <a:pt x="991803" y="345643"/>
                  <a:pt x="1014739" y="345643"/>
                </a:cubicBezTo>
                <a:cubicBezTo>
                  <a:pt x="1024340" y="345643"/>
                  <a:pt x="1037675" y="337109"/>
                  <a:pt x="1051010" y="326441"/>
                </a:cubicBezTo>
                <a:close/>
                <a:moveTo>
                  <a:pt x="6854782" y="157886"/>
                </a:moveTo>
                <a:cubicBezTo>
                  <a:pt x="6819044" y="157886"/>
                  <a:pt x="6810510" y="201092"/>
                  <a:pt x="6810510" y="250165"/>
                </a:cubicBezTo>
                <a:cubicBezTo>
                  <a:pt x="6810510" y="289636"/>
                  <a:pt x="6827578" y="355244"/>
                  <a:pt x="6871318" y="355244"/>
                </a:cubicBezTo>
                <a:cubicBezTo>
                  <a:pt x="6890520" y="355244"/>
                  <a:pt x="6915590" y="338229"/>
                  <a:pt x="6915590" y="274168"/>
                </a:cubicBezTo>
                <a:cubicBezTo>
                  <a:pt x="6915590" y="201092"/>
                  <a:pt x="6891053" y="157886"/>
                  <a:pt x="6854782" y="157886"/>
                </a:cubicBezTo>
                <a:close/>
                <a:moveTo>
                  <a:pt x="5907007" y="157886"/>
                </a:moveTo>
                <a:cubicBezTo>
                  <a:pt x="5900980" y="157886"/>
                  <a:pt x="5886685" y="163327"/>
                  <a:pt x="5878204" y="176022"/>
                </a:cubicBezTo>
                <a:cubicBezTo>
                  <a:pt x="5870949" y="186850"/>
                  <a:pt x="5868069" y="206959"/>
                  <a:pt x="5867536" y="225628"/>
                </a:cubicBezTo>
                <a:lnTo>
                  <a:pt x="5940078" y="225628"/>
                </a:lnTo>
                <a:cubicBezTo>
                  <a:pt x="5941144" y="224561"/>
                  <a:pt x="5941144" y="217627"/>
                  <a:pt x="5941144" y="214427"/>
                </a:cubicBezTo>
                <a:cubicBezTo>
                  <a:pt x="5941144" y="171755"/>
                  <a:pt x="5921409" y="157886"/>
                  <a:pt x="5907007" y="157886"/>
                </a:cubicBezTo>
                <a:close/>
                <a:moveTo>
                  <a:pt x="4283033" y="157886"/>
                </a:moveTo>
                <a:cubicBezTo>
                  <a:pt x="4247295" y="157886"/>
                  <a:pt x="4238761" y="201092"/>
                  <a:pt x="4238761" y="250165"/>
                </a:cubicBezTo>
                <a:cubicBezTo>
                  <a:pt x="4238761" y="289636"/>
                  <a:pt x="4255829" y="355244"/>
                  <a:pt x="4299568" y="355244"/>
                </a:cubicBezTo>
                <a:cubicBezTo>
                  <a:pt x="4318771" y="355244"/>
                  <a:pt x="4343841" y="338229"/>
                  <a:pt x="4343841" y="274168"/>
                </a:cubicBezTo>
                <a:cubicBezTo>
                  <a:pt x="4343841" y="201092"/>
                  <a:pt x="4319304" y="157886"/>
                  <a:pt x="4283033" y="157886"/>
                </a:cubicBezTo>
                <a:close/>
                <a:moveTo>
                  <a:pt x="3340058" y="157886"/>
                </a:moveTo>
                <a:cubicBezTo>
                  <a:pt x="3304320" y="157886"/>
                  <a:pt x="3295786" y="201092"/>
                  <a:pt x="3295786" y="250165"/>
                </a:cubicBezTo>
                <a:cubicBezTo>
                  <a:pt x="3295786" y="289636"/>
                  <a:pt x="3312854" y="355244"/>
                  <a:pt x="3356593" y="355244"/>
                </a:cubicBezTo>
                <a:cubicBezTo>
                  <a:pt x="3375796" y="355244"/>
                  <a:pt x="3400865" y="338229"/>
                  <a:pt x="3400865" y="274168"/>
                </a:cubicBezTo>
                <a:cubicBezTo>
                  <a:pt x="3400865" y="201092"/>
                  <a:pt x="3376329" y="157886"/>
                  <a:pt x="3340058" y="157886"/>
                </a:cubicBezTo>
                <a:close/>
                <a:moveTo>
                  <a:pt x="2378033" y="157886"/>
                </a:moveTo>
                <a:cubicBezTo>
                  <a:pt x="2342295" y="157886"/>
                  <a:pt x="2333761" y="201092"/>
                  <a:pt x="2333761" y="250165"/>
                </a:cubicBezTo>
                <a:cubicBezTo>
                  <a:pt x="2333761" y="289636"/>
                  <a:pt x="2350830" y="355244"/>
                  <a:pt x="2394569" y="355244"/>
                </a:cubicBezTo>
                <a:cubicBezTo>
                  <a:pt x="2413771" y="355244"/>
                  <a:pt x="2438841" y="338229"/>
                  <a:pt x="2438841" y="274168"/>
                </a:cubicBezTo>
                <a:cubicBezTo>
                  <a:pt x="2438841" y="201092"/>
                  <a:pt x="2414304" y="157886"/>
                  <a:pt x="2378033" y="157886"/>
                </a:cubicBezTo>
                <a:close/>
                <a:moveTo>
                  <a:pt x="4451359" y="139751"/>
                </a:moveTo>
                <a:cubicBezTo>
                  <a:pt x="4474295" y="140284"/>
                  <a:pt x="4494297" y="140818"/>
                  <a:pt x="4521767" y="140818"/>
                </a:cubicBezTo>
                <a:cubicBezTo>
                  <a:pt x="4531528" y="140818"/>
                  <a:pt x="4542570" y="140284"/>
                  <a:pt x="4552171" y="139751"/>
                </a:cubicBezTo>
                <a:cubicBezTo>
                  <a:pt x="4555371" y="142951"/>
                  <a:pt x="4557505" y="148819"/>
                  <a:pt x="4557505" y="157886"/>
                </a:cubicBezTo>
                <a:cubicBezTo>
                  <a:pt x="4557505" y="170688"/>
                  <a:pt x="4556438" y="164287"/>
                  <a:pt x="4556438" y="209093"/>
                </a:cubicBezTo>
                <a:lnTo>
                  <a:pt x="4556438" y="298171"/>
                </a:lnTo>
                <a:cubicBezTo>
                  <a:pt x="4556438" y="335775"/>
                  <a:pt x="4572440" y="338176"/>
                  <a:pt x="4593776" y="338176"/>
                </a:cubicBezTo>
                <a:cubicBezTo>
                  <a:pt x="4603110" y="338176"/>
                  <a:pt x="4621086" y="337162"/>
                  <a:pt x="4642743" y="323774"/>
                </a:cubicBezTo>
                <a:cubicBezTo>
                  <a:pt x="4642476" y="318386"/>
                  <a:pt x="4642315" y="313052"/>
                  <a:pt x="4642315" y="307932"/>
                </a:cubicBezTo>
                <a:lnTo>
                  <a:pt x="4642315" y="209093"/>
                </a:lnTo>
                <a:cubicBezTo>
                  <a:pt x="4642315" y="164287"/>
                  <a:pt x="4633781" y="160553"/>
                  <a:pt x="4606578" y="157886"/>
                </a:cubicBezTo>
                <a:cubicBezTo>
                  <a:pt x="4603377" y="154686"/>
                  <a:pt x="4603377" y="142951"/>
                  <a:pt x="4606578" y="139751"/>
                </a:cubicBezTo>
                <a:cubicBezTo>
                  <a:pt x="4627380" y="140284"/>
                  <a:pt x="4662212" y="140818"/>
                  <a:pt x="4676986" y="140818"/>
                </a:cubicBezTo>
                <a:cubicBezTo>
                  <a:pt x="4687121" y="140818"/>
                  <a:pt x="4697789" y="140284"/>
                  <a:pt x="4707390" y="139751"/>
                </a:cubicBezTo>
                <a:cubicBezTo>
                  <a:pt x="4710590" y="142951"/>
                  <a:pt x="4712724" y="148819"/>
                  <a:pt x="4712724" y="157886"/>
                </a:cubicBezTo>
                <a:cubicBezTo>
                  <a:pt x="4712724" y="170688"/>
                  <a:pt x="4711657" y="164287"/>
                  <a:pt x="4711657" y="209093"/>
                </a:cubicBezTo>
                <a:lnTo>
                  <a:pt x="4711657" y="301371"/>
                </a:lnTo>
                <a:cubicBezTo>
                  <a:pt x="4711657" y="331775"/>
                  <a:pt x="4717258" y="340256"/>
                  <a:pt x="4746328" y="342976"/>
                </a:cubicBezTo>
                <a:cubicBezTo>
                  <a:pt x="4747395" y="346177"/>
                  <a:pt x="4748462" y="356845"/>
                  <a:pt x="4747395" y="360045"/>
                </a:cubicBezTo>
                <a:cubicBezTo>
                  <a:pt x="4710590" y="364846"/>
                  <a:pt x="4678587" y="372313"/>
                  <a:pt x="4658851" y="377647"/>
                </a:cubicBezTo>
                <a:cubicBezTo>
                  <a:pt x="4651383" y="377647"/>
                  <a:pt x="4647010" y="374980"/>
                  <a:pt x="4646583" y="368579"/>
                </a:cubicBezTo>
                <a:cubicBezTo>
                  <a:pt x="4646583" y="368579"/>
                  <a:pt x="4645356" y="358551"/>
                  <a:pt x="4644182" y="345110"/>
                </a:cubicBezTo>
                <a:cubicBezTo>
                  <a:pt x="4613512" y="362285"/>
                  <a:pt x="4574734" y="377647"/>
                  <a:pt x="4555371" y="377647"/>
                </a:cubicBezTo>
                <a:cubicBezTo>
                  <a:pt x="4509499" y="377647"/>
                  <a:pt x="4487096" y="349110"/>
                  <a:pt x="4487096" y="292303"/>
                </a:cubicBezTo>
                <a:lnTo>
                  <a:pt x="4487096" y="209093"/>
                </a:lnTo>
                <a:cubicBezTo>
                  <a:pt x="4487096" y="164287"/>
                  <a:pt x="4475895" y="158953"/>
                  <a:pt x="4451359" y="157886"/>
                </a:cubicBezTo>
                <a:cubicBezTo>
                  <a:pt x="4448158" y="154686"/>
                  <a:pt x="4448158" y="142951"/>
                  <a:pt x="4451359" y="139751"/>
                </a:cubicBezTo>
                <a:close/>
                <a:moveTo>
                  <a:pt x="2546359" y="139751"/>
                </a:moveTo>
                <a:cubicBezTo>
                  <a:pt x="2569295" y="140284"/>
                  <a:pt x="2589298" y="140818"/>
                  <a:pt x="2616768" y="140818"/>
                </a:cubicBezTo>
                <a:cubicBezTo>
                  <a:pt x="2626529" y="140818"/>
                  <a:pt x="2637570" y="140284"/>
                  <a:pt x="2647172" y="139751"/>
                </a:cubicBezTo>
                <a:cubicBezTo>
                  <a:pt x="2650372" y="142951"/>
                  <a:pt x="2652506" y="148819"/>
                  <a:pt x="2652506" y="157886"/>
                </a:cubicBezTo>
                <a:cubicBezTo>
                  <a:pt x="2652506" y="170688"/>
                  <a:pt x="2651439" y="164287"/>
                  <a:pt x="2651439" y="209093"/>
                </a:cubicBezTo>
                <a:lnTo>
                  <a:pt x="2651439" y="298171"/>
                </a:lnTo>
                <a:cubicBezTo>
                  <a:pt x="2651439" y="335775"/>
                  <a:pt x="2667441" y="338176"/>
                  <a:pt x="2688777" y="338176"/>
                </a:cubicBezTo>
                <a:cubicBezTo>
                  <a:pt x="2698111" y="338176"/>
                  <a:pt x="2716087" y="337162"/>
                  <a:pt x="2737743" y="323774"/>
                </a:cubicBezTo>
                <a:cubicBezTo>
                  <a:pt x="2737476" y="318386"/>
                  <a:pt x="2737316" y="313052"/>
                  <a:pt x="2737316" y="307932"/>
                </a:cubicBezTo>
                <a:lnTo>
                  <a:pt x="2737316" y="209093"/>
                </a:lnTo>
                <a:cubicBezTo>
                  <a:pt x="2737316" y="164287"/>
                  <a:pt x="2728782" y="160553"/>
                  <a:pt x="2701578" y="157886"/>
                </a:cubicBezTo>
                <a:cubicBezTo>
                  <a:pt x="2698378" y="154686"/>
                  <a:pt x="2698378" y="142951"/>
                  <a:pt x="2701578" y="139751"/>
                </a:cubicBezTo>
                <a:cubicBezTo>
                  <a:pt x="2722381" y="140284"/>
                  <a:pt x="2757212" y="140818"/>
                  <a:pt x="2771987" y="140818"/>
                </a:cubicBezTo>
                <a:cubicBezTo>
                  <a:pt x="2782122" y="140818"/>
                  <a:pt x="2792790" y="140284"/>
                  <a:pt x="2802391" y="139751"/>
                </a:cubicBezTo>
                <a:cubicBezTo>
                  <a:pt x="2805591" y="142951"/>
                  <a:pt x="2807725" y="148819"/>
                  <a:pt x="2807725" y="157886"/>
                </a:cubicBezTo>
                <a:cubicBezTo>
                  <a:pt x="2807725" y="170688"/>
                  <a:pt x="2806658" y="164287"/>
                  <a:pt x="2806658" y="209093"/>
                </a:cubicBezTo>
                <a:lnTo>
                  <a:pt x="2806658" y="301371"/>
                </a:lnTo>
                <a:cubicBezTo>
                  <a:pt x="2806658" y="331775"/>
                  <a:pt x="2812259" y="340256"/>
                  <a:pt x="2841329" y="342976"/>
                </a:cubicBezTo>
                <a:cubicBezTo>
                  <a:pt x="2842396" y="346177"/>
                  <a:pt x="2843463" y="356845"/>
                  <a:pt x="2842396" y="360045"/>
                </a:cubicBezTo>
                <a:cubicBezTo>
                  <a:pt x="2805591" y="364846"/>
                  <a:pt x="2773587" y="372313"/>
                  <a:pt x="2753851" y="377647"/>
                </a:cubicBezTo>
                <a:cubicBezTo>
                  <a:pt x="2746384" y="377647"/>
                  <a:pt x="2742010" y="374980"/>
                  <a:pt x="2741583" y="368579"/>
                </a:cubicBezTo>
                <a:cubicBezTo>
                  <a:pt x="2741583" y="368579"/>
                  <a:pt x="2740357" y="358551"/>
                  <a:pt x="2739183" y="345110"/>
                </a:cubicBezTo>
                <a:cubicBezTo>
                  <a:pt x="2708513" y="362285"/>
                  <a:pt x="2669734" y="377647"/>
                  <a:pt x="2650372" y="377647"/>
                </a:cubicBezTo>
                <a:cubicBezTo>
                  <a:pt x="2604500" y="377647"/>
                  <a:pt x="2582097" y="349110"/>
                  <a:pt x="2582097" y="292303"/>
                </a:cubicBezTo>
                <a:lnTo>
                  <a:pt x="2582097" y="209093"/>
                </a:lnTo>
                <a:cubicBezTo>
                  <a:pt x="2582097" y="164287"/>
                  <a:pt x="2570895" y="158953"/>
                  <a:pt x="2546359" y="157886"/>
                </a:cubicBezTo>
                <a:cubicBezTo>
                  <a:pt x="2543159" y="154686"/>
                  <a:pt x="2543159" y="142951"/>
                  <a:pt x="2546359" y="139751"/>
                </a:cubicBezTo>
                <a:close/>
                <a:moveTo>
                  <a:pt x="1949408" y="139751"/>
                </a:moveTo>
                <a:cubicBezTo>
                  <a:pt x="1960076" y="140284"/>
                  <a:pt x="1990480" y="140818"/>
                  <a:pt x="2008616" y="140818"/>
                </a:cubicBezTo>
                <a:cubicBezTo>
                  <a:pt x="2027818" y="140818"/>
                  <a:pt x="2059822" y="140284"/>
                  <a:pt x="2079558" y="139751"/>
                </a:cubicBezTo>
                <a:cubicBezTo>
                  <a:pt x="2082758" y="142951"/>
                  <a:pt x="2082758" y="154686"/>
                  <a:pt x="2079558" y="157886"/>
                </a:cubicBezTo>
                <a:cubicBezTo>
                  <a:pt x="2047020" y="160553"/>
                  <a:pt x="2052248" y="170155"/>
                  <a:pt x="2061956" y="192024"/>
                </a:cubicBezTo>
                <a:lnTo>
                  <a:pt x="2111562" y="303505"/>
                </a:lnTo>
                <a:cubicBezTo>
                  <a:pt x="2112042" y="304465"/>
                  <a:pt x="2112255" y="305158"/>
                  <a:pt x="2112308" y="305638"/>
                </a:cubicBezTo>
                <a:cubicBezTo>
                  <a:pt x="2112362" y="305371"/>
                  <a:pt x="2112468" y="304998"/>
                  <a:pt x="2112629" y="304571"/>
                </a:cubicBezTo>
                <a:lnTo>
                  <a:pt x="2167569" y="181356"/>
                </a:lnTo>
                <a:cubicBezTo>
                  <a:pt x="2176103" y="162154"/>
                  <a:pt x="2159034" y="159487"/>
                  <a:pt x="2141965" y="157886"/>
                </a:cubicBezTo>
                <a:cubicBezTo>
                  <a:pt x="2138765" y="154686"/>
                  <a:pt x="2138765" y="142951"/>
                  <a:pt x="2141965" y="139751"/>
                </a:cubicBezTo>
                <a:cubicBezTo>
                  <a:pt x="2161701" y="140284"/>
                  <a:pt x="2179837" y="140818"/>
                  <a:pt x="2198506" y="140818"/>
                </a:cubicBezTo>
                <a:cubicBezTo>
                  <a:pt x="2213441" y="140818"/>
                  <a:pt x="2223042" y="140284"/>
                  <a:pt x="2236377" y="139751"/>
                </a:cubicBezTo>
                <a:cubicBezTo>
                  <a:pt x="2239578" y="142951"/>
                  <a:pt x="2239578" y="154686"/>
                  <a:pt x="2236377" y="157886"/>
                </a:cubicBezTo>
                <a:cubicBezTo>
                  <a:pt x="2216641" y="159487"/>
                  <a:pt x="2200639" y="176022"/>
                  <a:pt x="2193172" y="191491"/>
                </a:cubicBezTo>
                <a:cubicBezTo>
                  <a:pt x="2164902" y="251231"/>
                  <a:pt x="2138765" y="308839"/>
                  <a:pt x="2096093" y="411785"/>
                </a:cubicBezTo>
                <a:cubicBezTo>
                  <a:pt x="2089692" y="427787"/>
                  <a:pt x="2081585" y="446936"/>
                  <a:pt x="2073157" y="461924"/>
                </a:cubicBezTo>
                <a:cubicBezTo>
                  <a:pt x="2070170" y="467232"/>
                  <a:pt x="2064970" y="473099"/>
                  <a:pt x="2059116" y="478306"/>
                </a:cubicBezTo>
                <a:lnTo>
                  <a:pt x="2052471" y="482901"/>
                </a:lnTo>
                <a:lnTo>
                  <a:pt x="3893878" y="482901"/>
                </a:lnTo>
                <a:lnTo>
                  <a:pt x="3888545" y="465125"/>
                </a:lnTo>
                <a:cubicBezTo>
                  <a:pt x="3888545" y="454457"/>
                  <a:pt x="3900280" y="440588"/>
                  <a:pt x="3920549" y="440588"/>
                </a:cubicBezTo>
                <a:cubicBezTo>
                  <a:pt x="3928017" y="440588"/>
                  <a:pt x="3929617" y="442722"/>
                  <a:pt x="3939218" y="442722"/>
                </a:cubicBezTo>
                <a:cubicBezTo>
                  <a:pt x="3954153" y="442722"/>
                  <a:pt x="3960608" y="432961"/>
                  <a:pt x="3967649" y="416585"/>
                </a:cubicBezTo>
                <a:lnTo>
                  <a:pt x="3980290" y="387248"/>
                </a:lnTo>
                <a:cubicBezTo>
                  <a:pt x="3984557" y="377647"/>
                  <a:pt x="3974423" y="368046"/>
                  <a:pt x="3965355" y="355244"/>
                </a:cubicBezTo>
                <a:lnTo>
                  <a:pt x="3896546" y="197358"/>
                </a:lnTo>
                <a:cubicBezTo>
                  <a:pt x="3881985" y="163967"/>
                  <a:pt x="3877877" y="160020"/>
                  <a:pt x="3854408" y="157886"/>
                </a:cubicBezTo>
                <a:cubicBezTo>
                  <a:pt x="3851207" y="154686"/>
                  <a:pt x="3851207" y="142951"/>
                  <a:pt x="3854408" y="139751"/>
                </a:cubicBezTo>
                <a:cubicBezTo>
                  <a:pt x="3865076" y="140284"/>
                  <a:pt x="3895480" y="140818"/>
                  <a:pt x="3913615" y="140818"/>
                </a:cubicBezTo>
                <a:cubicBezTo>
                  <a:pt x="3932817" y="140818"/>
                  <a:pt x="3964822" y="140284"/>
                  <a:pt x="3984557" y="139751"/>
                </a:cubicBezTo>
                <a:cubicBezTo>
                  <a:pt x="3987758" y="142951"/>
                  <a:pt x="3987758" y="154686"/>
                  <a:pt x="3984557" y="157886"/>
                </a:cubicBezTo>
                <a:cubicBezTo>
                  <a:pt x="3952020" y="160553"/>
                  <a:pt x="3957247" y="170155"/>
                  <a:pt x="3966955" y="192024"/>
                </a:cubicBezTo>
                <a:lnTo>
                  <a:pt x="4016561" y="303505"/>
                </a:lnTo>
                <a:cubicBezTo>
                  <a:pt x="4017041" y="304465"/>
                  <a:pt x="4017255" y="305158"/>
                  <a:pt x="4017308" y="305638"/>
                </a:cubicBezTo>
                <a:cubicBezTo>
                  <a:pt x="4017361" y="305371"/>
                  <a:pt x="4017468" y="304998"/>
                  <a:pt x="4017628" y="304571"/>
                </a:cubicBezTo>
                <a:lnTo>
                  <a:pt x="4072568" y="181356"/>
                </a:lnTo>
                <a:cubicBezTo>
                  <a:pt x="4081103" y="162154"/>
                  <a:pt x="4064034" y="159487"/>
                  <a:pt x="4046965" y="157886"/>
                </a:cubicBezTo>
                <a:cubicBezTo>
                  <a:pt x="4043765" y="154686"/>
                  <a:pt x="4043765" y="142951"/>
                  <a:pt x="4046965" y="139751"/>
                </a:cubicBezTo>
                <a:cubicBezTo>
                  <a:pt x="4066701" y="140284"/>
                  <a:pt x="4084836" y="140818"/>
                  <a:pt x="4103506" y="140818"/>
                </a:cubicBezTo>
                <a:cubicBezTo>
                  <a:pt x="4118441" y="140818"/>
                  <a:pt x="4128042" y="140284"/>
                  <a:pt x="4141377" y="139751"/>
                </a:cubicBezTo>
                <a:cubicBezTo>
                  <a:pt x="4144577" y="142951"/>
                  <a:pt x="4144577" y="154686"/>
                  <a:pt x="4141377" y="157886"/>
                </a:cubicBezTo>
                <a:cubicBezTo>
                  <a:pt x="4121641" y="159487"/>
                  <a:pt x="4105639" y="176022"/>
                  <a:pt x="4098172" y="191491"/>
                </a:cubicBezTo>
                <a:cubicBezTo>
                  <a:pt x="4069901" y="251231"/>
                  <a:pt x="4043765" y="308839"/>
                  <a:pt x="4001093" y="411785"/>
                </a:cubicBezTo>
                <a:cubicBezTo>
                  <a:pt x="3994692" y="427787"/>
                  <a:pt x="3986584" y="446936"/>
                  <a:pt x="3978157" y="461924"/>
                </a:cubicBezTo>
                <a:cubicBezTo>
                  <a:pt x="3975170" y="467232"/>
                  <a:pt x="3969969" y="473099"/>
                  <a:pt x="3964115" y="478306"/>
                </a:cubicBezTo>
                <a:lnTo>
                  <a:pt x="3957470" y="482901"/>
                </a:lnTo>
                <a:lnTo>
                  <a:pt x="7683796" y="482901"/>
                </a:lnTo>
                <a:lnTo>
                  <a:pt x="7683796" y="3777074"/>
                </a:lnTo>
                <a:lnTo>
                  <a:pt x="0" y="3777074"/>
                </a:lnTo>
                <a:lnTo>
                  <a:pt x="0" y="482901"/>
                </a:lnTo>
                <a:lnTo>
                  <a:pt x="1988879" y="482901"/>
                </a:lnTo>
                <a:lnTo>
                  <a:pt x="1983546" y="465125"/>
                </a:lnTo>
                <a:cubicBezTo>
                  <a:pt x="1983546" y="454457"/>
                  <a:pt x="1995281" y="440588"/>
                  <a:pt x="2015550" y="440588"/>
                </a:cubicBezTo>
                <a:cubicBezTo>
                  <a:pt x="2023017" y="440588"/>
                  <a:pt x="2024618" y="442722"/>
                  <a:pt x="2034219" y="442722"/>
                </a:cubicBezTo>
                <a:cubicBezTo>
                  <a:pt x="2049154" y="442722"/>
                  <a:pt x="2055608" y="432961"/>
                  <a:pt x="2062649" y="416585"/>
                </a:cubicBezTo>
                <a:lnTo>
                  <a:pt x="2075290" y="387248"/>
                </a:lnTo>
                <a:cubicBezTo>
                  <a:pt x="2079558" y="377647"/>
                  <a:pt x="2069423" y="368046"/>
                  <a:pt x="2060355" y="355244"/>
                </a:cubicBezTo>
                <a:lnTo>
                  <a:pt x="1991547" y="197358"/>
                </a:lnTo>
                <a:cubicBezTo>
                  <a:pt x="1976985" y="163967"/>
                  <a:pt x="1972878" y="160020"/>
                  <a:pt x="1949408" y="157886"/>
                </a:cubicBezTo>
                <a:cubicBezTo>
                  <a:pt x="1946208" y="154686"/>
                  <a:pt x="1946208" y="142951"/>
                  <a:pt x="1949408" y="139751"/>
                </a:cubicBezTo>
                <a:close/>
                <a:moveTo>
                  <a:pt x="7116452" y="135484"/>
                </a:moveTo>
                <a:cubicBezTo>
                  <a:pt x="7123920" y="135484"/>
                  <a:pt x="7128241" y="138044"/>
                  <a:pt x="7128721" y="144551"/>
                </a:cubicBezTo>
                <a:cubicBezTo>
                  <a:pt x="7128721" y="144551"/>
                  <a:pt x="7130961" y="160340"/>
                  <a:pt x="7132188" y="179169"/>
                </a:cubicBezTo>
                <a:cubicBezTo>
                  <a:pt x="7161578" y="159006"/>
                  <a:pt x="7199504" y="135484"/>
                  <a:pt x="7220999" y="135484"/>
                </a:cubicBezTo>
                <a:cubicBezTo>
                  <a:pt x="7266872" y="135484"/>
                  <a:pt x="7291942" y="162154"/>
                  <a:pt x="7291942" y="220828"/>
                </a:cubicBezTo>
                <a:lnTo>
                  <a:pt x="7291942" y="304038"/>
                </a:lnTo>
                <a:cubicBezTo>
                  <a:pt x="7291942" y="348844"/>
                  <a:pt x="7300476" y="353644"/>
                  <a:pt x="7333014" y="355244"/>
                </a:cubicBezTo>
                <a:cubicBezTo>
                  <a:pt x="7336214" y="358445"/>
                  <a:pt x="7336214" y="370180"/>
                  <a:pt x="7333014" y="373380"/>
                </a:cubicBezTo>
                <a:cubicBezTo>
                  <a:pt x="7310077" y="372847"/>
                  <a:pt x="7286821" y="372313"/>
                  <a:pt x="7257270" y="372313"/>
                </a:cubicBezTo>
                <a:cubicBezTo>
                  <a:pt x="7231880" y="372313"/>
                  <a:pt x="7214598" y="372847"/>
                  <a:pt x="7192196" y="373380"/>
                </a:cubicBezTo>
                <a:cubicBezTo>
                  <a:pt x="7188996" y="370180"/>
                  <a:pt x="7188996" y="358445"/>
                  <a:pt x="7192196" y="355244"/>
                </a:cubicBezTo>
                <a:cubicBezTo>
                  <a:pt x="7214065" y="353644"/>
                  <a:pt x="7222599" y="348844"/>
                  <a:pt x="7222599" y="304038"/>
                </a:cubicBezTo>
                <a:lnTo>
                  <a:pt x="7222599" y="214960"/>
                </a:lnTo>
                <a:cubicBezTo>
                  <a:pt x="7222599" y="184556"/>
                  <a:pt x="7206597" y="174955"/>
                  <a:pt x="7185262" y="174955"/>
                </a:cubicBezTo>
                <a:cubicBezTo>
                  <a:pt x="7175874" y="174955"/>
                  <a:pt x="7154164" y="185410"/>
                  <a:pt x="7132988" y="199972"/>
                </a:cubicBezTo>
                <a:lnTo>
                  <a:pt x="7132988" y="200932"/>
                </a:lnTo>
                <a:lnTo>
                  <a:pt x="7132988" y="307238"/>
                </a:lnTo>
                <a:cubicBezTo>
                  <a:pt x="7132988" y="351511"/>
                  <a:pt x="7138322" y="353111"/>
                  <a:pt x="7160725" y="355244"/>
                </a:cubicBezTo>
                <a:cubicBezTo>
                  <a:pt x="7163926" y="358445"/>
                  <a:pt x="7163926" y="370180"/>
                  <a:pt x="7160725" y="373380"/>
                </a:cubicBezTo>
                <a:cubicBezTo>
                  <a:pt x="7137788" y="372847"/>
                  <a:pt x="7122640" y="372313"/>
                  <a:pt x="7098317" y="372313"/>
                </a:cubicBezTo>
                <a:cubicBezTo>
                  <a:pt x="7069834" y="372313"/>
                  <a:pt x="7047644" y="372847"/>
                  <a:pt x="7025242" y="373380"/>
                </a:cubicBezTo>
                <a:cubicBezTo>
                  <a:pt x="7022041" y="370180"/>
                  <a:pt x="7022041" y="358445"/>
                  <a:pt x="7025242" y="355244"/>
                </a:cubicBezTo>
                <a:cubicBezTo>
                  <a:pt x="7057779" y="352577"/>
                  <a:pt x="7063646" y="351511"/>
                  <a:pt x="7063646" y="307238"/>
                </a:cubicBezTo>
                <a:lnTo>
                  <a:pt x="7063646" y="207493"/>
                </a:lnTo>
                <a:cubicBezTo>
                  <a:pt x="7063646" y="177089"/>
                  <a:pt x="7058045" y="172875"/>
                  <a:pt x="7028975" y="170155"/>
                </a:cubicBezTo>
                <a:cubicBezTo>
                  <a:pt x="7027908" y="166954"/>
                  <a:pt x="7026842" y="156286"/>
                  <a:pt x="7027908" y="153086"/>
                </a:cubicBezTo>
                <a:cubicBezTo>
                  <a:pt x="7064713" y="148285"/>
                  <a:pt x="7096716" y="140818"/>
                  <a:pt x="7116452" y="135484"/>
                </a:cubicBezTo>
                <a:close/>
                <a:moveTo>
                  <a:pt x="6863316" y="135484"/>
                </a:moveTo>
                <a:cubicBezTo>
                  <a:pt x="6942526" y="135484"/>
                  <a:pt x="6990266" y="187330"/>
                  <a:pt x="6990266" y="257099"/>
                </a:cubicBezTo>
                <a:cubicBezTo>
                  <a:pt x="6990266" y="286809"/>
                  <a:pt x="6980984" y="323080"/>
                  <a:pt x="6953994" y="347243"/>
                </a:cubicBezTo>
                <a:cubicBezTo>
                  <a:pt x="6932072" y="366872"/>
                  <a:pt x="6900388" y="377647"/>
                  <a:pt x="6862784" y="377647"/>
                </a:cubicBezTo>
                <a:cubicBezTo>
                  <a:pt x="6791094" y="377647"/>
                  <a:pt x="6735834" y="331561"/>
                  <a:pt x="6735834" y="261899"/>
                </a:cubicBezTo>
                <a:cubicBezTo>
                  <a:pt x="6735834" y="230375"/>
                  <a:pt x="6744794" y="198211"/>
                  <a:pt x="6765011" y="174955"/>
                </a:cubicBezTo>
                <a:cubicBezTo>
                  <a:pt x="6786080" y="150739"/>
                  <a:pt x="6819098" y="135484"/>
                  <a:pt x="6863316" y="135484"/>
                </a:cubicBezTo>
                <a:close/>
                <a:moveTo>
                  <a:pt x="6658262" y="135484"/>
                </a:moveTo>
                <a:cubicBezTo>
                  <a:pt x="6665730" y="135484"/>
                  <a:pt x="6670530" y="138684"/>
                  <a:pt x="6670530" y="144551"/>
                </a:cubicBezTo>
                <a:cubicBezTo>
                  <a:pt x="6670530" y="144551"/>
                  <a:pt x="6668397" y="174422"/>
                  <a:pt x="6668397" y="200932"/>
                </a:cubicBezTo>
                <a:lnTo>
                  <a:pt x="6668397" y="307238"/>
                </a:lnTo>
                <a:cubicBezTo>
                  <a:pt x="6668397" y="351511"/>
                  <a:pt x="6674264" y="353111"/>
                  <a:pt x="6706802" y="355244"/>
                </a:cubicBezTo>
                <a:cubicBezTo>
                  <a:pt x="6710002" y="358445"/>
                  <a:pt x="6710002" y="370180"/>
                  <a:pt x="6706802" y="373380"/>
                </a:cubicBezTo>
                <a:cubicBezTo>
                  <a:pt x="6683865" y="372847"/>
                  <a:pt x="6662210" y="372313"/>
                  <a:pt x="6633726" y="372313"/>
                </a:cubicBezTo>
                <a:cubicBezTo>
                  <a:pt x="6605242" y="372313"/>
                  <a:pt x="6583052" y="372847"/>
                  <a:pt x="6560650" y="373380"/>
                </a:cubicBezTo>
                <a:cubicBezTo>
                  <a:pt x="6557450" y="370180"/>
                  <a:pt x="6557450" y="358445"/>
                  <a:pt x="6560650" y="355244"/>
                </a:cubicBezTo>
                <a:cubicBezTo>
                  <a:pt x="6593188" y="352577"/>
                  <a:pt x="6599054" y="351511"/>
                  <a:pt x="6599054" y="307238"/>
                </a:cubicBezTo>
                <a:lnTo>
                  <a:pt x="6599054" y="204826"/>
                </a:lnTo>
                <a:cubicBezTo>
                  <a:pt x="6599054" y="174422"/>
                  <a:pt x="6593454" y="170208"/>
                  <a:pt x="6564384" y="167488"/>
                </a:cubicBezTo>
                <a:cubicBezTo>
                  <a:pt x="6563316" y="164287"/>
                  <a:pt x="6562250" y="153619"/>
                  <a:pt x="6563316" y="150419"/>
                </a:cubicBezTo>
                <a:cubicBezTo>
                  <a:pt x="6600122" y="145618"/>
                  <a:pt x="6643060" y="141351"/>
                  <a:pt x="6658262" y="135484"/>
                </a:cubicBezTo>
                <a:close/>
                <a:moveTo>
                  <a:pt x="6135378" y="135484"/>
                </a:moveTo>
                <a:cubicBezTo>
                  <a:pt x="6142846" y="135484"/>
                  <a:pt x="6147166" y="138044"/>
                  <a:pt x="6147646" y="144551"/>
                </a:cubicBezTo>
                <a:cubicBezTo>
                  <a:pt x="6147646" y="144551"/>
                  <a:pt x="6149886" y="160340"/>
                  <a:pt x="6151114" y="179169"/>
                </a:cubicBezTo>
                <a:cubicBezTo>
                  <a:pt x="6180504" y="159006"/>
                  <a:pt x="6218428" y="135484"/>
                  <a:pt x="6239924" y="135484"/>
                </a:cubicBezTo>
                <a:cubicBezTo>
                  <a:pt x="6285797" y="135484"/>
                  <a:pt x="6310866" y="162154"/>
                  <a:pt x="6310866" y="220828"/>
                </a:cubicBezTo>
                <a:lnTo>
                  <a:pt x="6310866" y="304038"/>
                </a:lnTo>
                <a:cubicBezTo>
                  <a:pt x="6310866" y="348844"/>
                  <a:pt x="6319402" y="353644"/>
                  <a:pt x="6351938" y="355244"/>
                </a:cubicBezTo>
                <a:cubicBezTo>
                  <a:pt x="6355138" y="358445"/>
                  <a:pt x="6355138" y="370180"/>
                  <a:pt x="6351938" y="373380"/>
                </a:cubicBezTo>
                <a:cubicBezTo>
                  <a:pt x="6329002" y="372847"/>
                  <a:pt x="6305746" y="372313"/>
                  <a:pt x="6276196" y="372313"/>
                </a:cubicBezTo>
                <a:cubicBezTo>
                  <a:pt x="6250806" y="372313"/>
                  <a:pt x="6233524" y="372847"/>
                  <a:pt x="6211121" y="373380"/>
                </a:cubicBezTo>
                <a:cubicBezTo>
                  <a:pt x="6207920" y="370180"/>
                  <a:pt x="6207920" y="358445"/>
                  <a:pt x="6211121" y="355244"/>
                </a:cubicBezTo>
                <a:cubicBezTo>
                  <a:pt x="6232990" y="353644"/>
                  <a:pt x="6241524" y="348844"/>
                  <a:pt x="6241524" y="304038"/>
                </a:cubicBezTo>
                <a:lnTo>
                  <a:pt x="6241524" y="214960"/>
                </a:lnTo>
                <a:cubicBezTo>
                  <a:pt x="6241524" y="184556"/>
                  <a:pt x="6225523" y="174955"/>
                  <a:pt x="6204187" y="174955"/>
                </a:cubicBezTo>
                <a:cubicBezTo>
                  <a:pt x="6194799" y="174955"/>
                  <a:pt x="6173090" y="185410"/>
                  <a:pt x="6151914" y="199972"/>
                </a:cubicBezTo>
                <a:lnTo>
                  <a:pt x="6151914" y="200932"/>
                </a:lnTo>
                <a:lnTo>
                  <a:pt x="6151914" y="307238"/>
                </a:lnTo>
                <a:cubicBezTo>
                  <a:pt x="6151914" y="351511"/>
                  <a:pt x="6157248" y="353111"/>
                  <a:pt x="6179650" y="355244"/>
                </a:cubicBezTo>
                <a:cubicBezTo>
                  <a:pt x="6182850" y="358445"/>
                  <a:pt x="6182850" y="370180"/>
                  <a:pt x="6179650" y="373380"/>
                </a:cubicBezTo>
                <a:cubicBezTo>
                  <a:pt x="6156714" y="372847"/>
                  <a:pt x="6141565" y="372313"/>
                  <a:pt x="6117243" y="372313"/>
                </a:cubicBezTo>
                <a:cubicBezTo>
                  <a:pt x="6088758" y="372313"/>
                  <a:pt x="6066570" y="372847"/>
                  <a:pt x="6044166" y="373380"/>
                </a:cubicBezTo>
                <a:cubicBezTo>
                  <a:pt x="6040966" y="370180"/>
                  <a:pt x="6040966" y="358445"/>
                  <a:pt x="6044166" y="355244"/>
                </a:cubicBezTo>
                <a:cubicBezTo>
                  <a:pt x="6076704" y="352577"/>
                  <a:pt x="6082572" y="351511"/>
                  <a:pt x="6082572" y="307238"/>
                </a:cubicBezTo>
                <a:lnTo>
                  <a:pt x="6082572" y="207493"/>
                </a:lnTo>
                <a:cubicBezTo>
                  <a:pt x="6082572" y="177089"/>
                  <a:pt x="6076971" y="172875"/>
                  <a:pt x="6047900" y="170155"/>
                </a:cubicBezTo>
                <a:cubicBezTo>
                  <a:pt x="6046834" y="166954"/>
                  <a:pt x="6045767" y="156286"/>
                  <a:pt x="6046834" y="153086"/>
                </a:cubicBezTo>
                <a:cubicBezTo>
                  <a:pt x="6083638" y="148285"/>
                  <a:pt x="6115642" y="140818"/>
                  <a:pt x="6135378" y="135484"/>
                </a:cubicBezTo>
                <a:close/>
                <a:moveTo>
                  <a:pt x="5912875" y="135484"/>
                </a:moveTo>
                <a:cubicBezTo>
                  <a:pt x="5991284" y="135484"/>
                  <a:pt x="6008886" y="185090"/>
                  <a:pt x="6008886" y="230429"/>
                </a:cubicBezTo>
                <a:cubicBezTo>
                  <a:pt x="6008886" y="237896"/>
                  <a:pt x="6006220" y="246964"/>
                  <a:pt x="5993418" y="246964"/>
                </a:cubicBezTo>
                <a:lnTo>
                  <a:pt x="5865402" y="246964"/>
                </a:lnTo>
                <a:cubicBezTo>
                  <a:pt x="5865402" y="249631"/>
                  <a:pt x="5864868" y="251765"/>
                  <a:pt x="5864868" y="255499"/>
                </a:cubicBezTo>
                <a:cubicBezTo>
                  <a:pt x="5864868" y="307772"/>
                  <a:pt x="5890472" y="331775"/>
                  <a:pt x="5932077" y="331775"/>
                </a:cubicBezTo>
                <a:cubicBezTo>
                  <a:pt x="5952346" y="331775"/>
                  <a:pt x="5981150" y="325907"/>
                  <a:pt x="6003019" y="303505"/>
                </a:cubicBezTo>
                <a:cubicBezTo>
                  <a:pt x="6008353" y="303505"/>
                  <a:pt x="6011020" y="313106"/>
                  <a:pt x="6011020" y="320040"/>
                </a:cubicBezTo>
                <a:cubicBezTo>
                  <a:pt x="5984350" y="358978"/>
                  <a:pt x="5948079" y="377647"/>
                  <a:pt x="5911274" y="377647"/>
                </a:cubicBezTo>
                <a:cubicBezTo>
                  <a:pt x="5873350" y="377647"/>
                  <a:pt x="5847053" y="369166"/>
                  <a:pt x="5826997" y="350977"/>
                </a:cubicBezTo>
                <a:cubicBezTo>
                  <a:pt x="5804168" y="330281"/>
                  <a:pt x="5792859" y="297904"/>
                  <a:pt x="5792859" y="266700"/>
                </a:cubicBezTo>
                <a:cubicBezTo>
                  <a:pt x="5792859" y="185090"/>
                  <a:pt x="5856868" y="135484"/>
                  <a:pt x="5912875" y="135484"/>
                </a:cubicBezTo>
                <a:close/>
                <a:moveTo>
                  <a:pt x="5257174" y="135484"/>
                </a:moveTo>
                <a:cubicBezTo>
                  <a:pt x="5300913" y="135484"/>
                  <a:pt x="5348385" y="150952"/>
                  <a:pt x="5348385" y="227762"/>
                </a:cubicBezTo>
                <a:lnTo>
                  <a:pt x="5347318" y="304571"/>
                </a:lnTo>
                <a:cubicBezTo>
                  <a:pt x="5347318" y="330708"/>
                  <a:pt x="5350519" y="340309"/>
                  <a:pt x="5362254" y="340309"/>
                </a:cubicBezTo>
                <a:cubicBezTo>
                  <a:pt x="5372388" y="340309"/>
                  <a:pt x="5377722" y="338176"/>
                  <a:pt x="5384656" y="332842"/>
                </a:cubicBezTo>
                <a:cubicBezTo>
                  <a:pt x="5390790" y="337215"/>
                  <a:pt x="5393084" y="341483"/>
                  <a:pt x="5394257" y="347777"/>
                </a:cubicBezTo>
                <a:cubicBezTo>
                  <a:pt x="5374522" y="366446"/>
                  <a:pt x="5353879" y="377647"/>
                  <a:pt x="5324382" y="377647"/>
                </a:cubicBezTo>
                <a:cubicBezTo>
                  <a:pt x="5300913" y="377647"/>
                  <a:pt x="5286511" y="368046"/>
                  <a:pt x="5282884" y="346443"/>
                </a:cubicBezTo>
                <a:lnTo>
                  <a:pt x="5279577" y="346710"/>
                </a:lnTo>
                <a:cubicBezTo>
                  <a:pt x="5261974" y="360578"/>
                  <a:pt x="5231037" y="377647"/>
                  <a:pt x="5215568" y="377647"/>
                </a:cubicBezTo>
                <a:cubicBezTo>
                  <a:pt x="5169163" y="377647"/>
                  <a:pt x="5148893" y="358445"/>
                  <a:pt x="5148893" y="321640"/>
                </a:cubicBezTo>
                <a:cubicBezTo>
                  <a:pt x="5148893" y="279502"/>
                  <a:pt x="5188151" y="264033"/>
                  <a:pt x="5244372" y="246431"/>
                </a:cubicBezTo>
                <a:lnTo>
                  <a:pt x="5280110" y="235229"/>
                </a:lnTo>
                <a:cubicBezTo>
                  <a:pt x="5280110" y="167488"/>
                  <a:pt x="5261441" y="157886"/>
                  <a:pt x="5239038" y="157886"/>
                </a:cubicBezTo>
                <a:cubicBezTo>
                  <a:pt x="5221169" y="157886"/>
                  <a:pt x="5217329" y="164127"/>
                  <a:pt x="5216529" y="170048"/>
                </a:cubicBezTo>
                <a:cubicBezTo>
                  <a:pt x="5215249" y="179222"/>
                  <a:pt x="5218983" y="188183"/>
                  <a:pt x="5218983" y="195224"/>
                </a:cubicBezTo>
                <a:cubicBezTo>
                  <a:pt x="5218983" y="208133"/>
                  <a:pt x="5204687" y="219867"/>
                  <a:pt x="5185805" y="219867"/>
                </a:cubicBezTo>
                <a:cubicBezTo>
                  <a:pt x="5164682" y="219867"/>
                  <a:pt x="5158228" y="208133"/>
                  <a:pt x="5158228" y="192877"/>
                </a:cubicBezTo>
                <a:cubicBezTo>
                  <a:pt x="5158228" y="157673"/>
                  <a:pt x="5218236" y="135484"/>
                  <a:pt x="5257174" y="135484"/>
                </a:cubicBezTo>
                <a:close/>
                <a:moveTo>
                  <a:pt x="4859029" y="135484"/>
                </a:moveTo>
                <a:cubicBezTo>
                  <a:pt x="4866496" y="135484"/>
                  <a:pt x="4870870" y="139857"/>
                  <a:pt x="4871297" y="144551"/>
                </a:cubicBezTo>
                <a:cubicBezTo>
                  <a:pt x="4871297" y="144551"/>
                  <a:pt x="4873964" y="170688"/>
                  <a:pt x="4875030" y="186690"/>
                </a:cubicBezTo>
                <a:lnTo>
                  <a:pt x="4877164" y="186690"/>
                </a:lnTo>
                <a:cubicBezTo>
                  <a:pt x="4901700" y="151486"/>
                  <a:pt x="4921970" y="135484"/>
                  <a:pt x="4940639" y="135484"/>
                </a:cubicBezTo>
                <a:cubicBezTo>
                  <a:pt x="4959841" y="135484"/>
                  <a:pt x="4975843" y="151486"/>
                  <a:pt x="4975843" y="165354"/>
                </a:cubicBezTo>
                <a:cubicBezTo>
                  <a:pt x="4975843" y="187757"/>
                  <a:pt x="4960642" y="204025"/>
                  <a:pt x="4945173" y="204025"/>
                </a:cubicBezTo>
                <a:cubicBezTo>
                  <a:pt x="4933171" y="204025"/>
                  <a:pt x="4924104" y="199758"/>
                  <a:pt x="4920370" y="195278"/>
                </a:cubicBezTo>
                <a:cubicBezTo>
                  <a:pt x="4915836" y="189784"/>
                  <a:pt x="4910288" y="185090"/>
                  <a:pt x="4905275" y="185090"/>
                </a:cubicBezTo>
                <a:cubicBezTo>
                  <a:pt x="4897433" y="185090"/>
                  <a:pt x="4892740" y="188930"/>
                  <a:pt x="4888366" y="194158"/>
                </a:cubicBezTo>
                <a:cubicBezTo>
                  <a:pt x="4881431" y="202425"/>
                  <a:pt x="4875564" y="210160"/>
                  <a:pt x="4875564" y="229202"/>
                </a:cubicBezTo>
                <a:lnTo>
                  <a:pt x="4875564" y="307238"/>
                </a:lnTo>
                <a:cubicBezTo>
                  <a:pt x="4875564" y="351511"/>
                  <a:pt x="4881431" y="353111"/>
                  <a:pt x="4913969" y="355244"/>
                </a:cubicBezTo>
                <a:cubicBezTo>
                  <a:pt x="4917169" y="358445"/>
                  <a:pt x="4917169" y="370180"/>
                  <a:pt x="4913969" y="373380"/>
                </a:cubicBezTo>
                <a:cubicBezTo>
                  <a:pt x="4891032" y="372847"/>
                  <a:pt x="4869377" y="372313"/>
                  <a:pt x="4840893" y="372313"/>
                </a:cubicBezTo>
                <a:cubicBezTo>
                  <a:pt x="4812409" y="372313"/>
                  <a:pt x="4790220" y="372847"/>
                  <a:pt x="4767817" y="373380"/>
                </a:cubicBezTo>
                <a:cubicBezTo>
                  <a:pt x="4764617" y="370180"/>
                  <a:pt x="4764617" y="358445"/>
                  <a:pt x="4767817" y="355244"/>
                </a:cubicBezTo>
                <a:cubicBezTo>
                  <a:pt x="4800354" y="352577"/>
                  <a:pt x="4806222" y="351511"/>
                  <a:pt x="4806222" y="307238"/>
                </a:cubicBezTo>
                <a:lnTo>
                  <a:pt x="4806222" y="207493"/>
                </a:lnTo>
                <a:cubicBezTo>
                  <a:pt x="4806222" y="177089"/>
                  <a:pt x="4800621" y="172342"/>
                  <a:pt x="4771551" y="169621"/>
                </a:cubicBezTo>
                <a:cubicBezTo>
                  <a:pt x="4770484" y="166421"/>
                  <a:pt x="4769417" y="156286"/>
                  <a:pt x="4770484" y="153086"/>
                </a:cubicBezTo>
                <a:cubicBezTo>
                  <a:pt x="4805688" y="149619"/>
                  <a:pt x="4833692" y="141884"/>
                  <a:pt x="4859029" y="135484"/>
                </a:cubicBezTo>
                <a:close/>
                <a:moveTo>
                  <a:pt x="4291567" y="135484"/>
                </a:moveTo>
                <a:cubicBezTo>
                  <a:pt x="4370777" y="135484"/>
                  <a:pt x="4418516" y="187330"/>
                  <a:pt x="4418516" y="257099"/>
                </a:cubicBezTo>
                <a:cubicBezTo>
                  <a:pt x="4418516" y="286809"/>
                  <a:pt x="4409235" y="323080"/>
                  <a:pt x="4382245" y="347243"/>
                </a:cubicBezTo>
                <a:cubicBezTo>
                  <a:pt x="4360322" y="366872"/>
                  <a:pt x="4328639" y="377647"/>
                  <a:pt x="4291034" y="377647"/>
                </a:cubicBezTo>
                <a:cubicBezTo>
                  <a:pt x="4219345" y="377647"/>
                  <a:pt x="4164085" y="331561"/>
                  <a:pt x="4164085" y="261899"/>
                </a:cubicBezTo>
                <a:cubicBezTo>
                  <a:pt x="4164085" y="230375"/>
                  <a:pt x="4173046" y="198211"/>
                  <a:pt x="4193262" y="174955"/>
                </a:cubicBezTo>
                <a:cubicBezTo>
                  <a:pt x="4214331" y="150739"/>
                  <a:pt x="4247348" y="135484"/>
                  <a:pt x="4291567" y="135484"/>
                </a:cubicBezTo>
                <a:close/>
                <a:moveTo>
                  <a:pt x="3601728" y="135484"/>
                </a:moveTo>
                <a:cubicBezTo>
                  <a:pt x="3609196" y="135484"/>
                  <a:pt x="3613570" y="139857"/>
                  <a:pt x="3613997" y="144551"/>
                </a:cubicBezTo>
                <a:cubicBezTo>
                  <a:pt x="3613997" y="144551"/>
                  <a:pt x="3616664" y="170688"/>
                  <a:pt x="3617731" y="186690"/>
                </a:cubicBezTo>
                <a:lnTo>
                  <a:pt x="3619864" y="186690"/>
                </a:lnTo>
                <a:cubicBezTo>
                  <a:pt x="3644401" y="151486"/>
                  <a:pt x="3664670" y="135484"/>
                  <a:pt x="3683339" y="135484"/>
                </a:cubicBezTo>
                <a:cubicBezTo>
                  <a:pt x="3702541" y="135484"/>
                  <a:pt x="3718543" y="151486"/>
                  <a:pt x="3718543" y="165354"/>
                </a:cubicBezTo>
                <a:cubicBezTo>
                  <a:pt x="3718543" y="187757"/>
                  <a:pt x="3703341" y="204025"/>
                  <a:pt x="3687873" y="204025"/>
                </a:cubicBezTo>
                <a:cubicBezTo>
                  <a:pt x="3675871" y="204025"/>
                  <a:pt x="3666803" y="199758"/>
                  <a:pt x="3663069" y="195278"/>
                </a:cubicBezTo>
                <a:cubicBezTo>
                  <a:pt x="3658536" y="189784"/>
                  <a:pt x="3652988" y="185090"/>
                  <a:pt x="3647974" y="185090"/>
                </a:cubicBezTo>
                <a:cubicBezTo>
                  <a:pt x="3640133" y="185090"/>
                  <a:pt x="3635439" y="188930"/>
                  <a:pt x="3631066" y="194158"/>
                </a:cubicBezTo>
                <a:cubicBezTo>
                  <a:pt x="3624131" y="202425"/>
                  <a:pt x="3618264" y="210160"/>
                  <a:pt x="3618264" y="229202"/>
                </a:cubicBezTo>
                <a:lnTo>
                  <a:pt x="3618264" y="307238"/>
                </a:lnTo>
                <a:cubicBezTo>
                  <a:pt x="3618264" y="351511"/>
                  <a:pt x="3624131" y="353111"/>
                  <a:pt x="3656669" y="355244"/>
                </a:cubicBezTo>
                <a:cubicBezTo>
                  <a:pt x="3659869" y="358445"/>
                  <a:pt x="3659869" y="370180"/>
                  <a:pt x="3656669" y="373380"/>
                </a:cubicBezTo>
                <a:cubicBezTo>
                  <a:pt x="3633733" y="372847"/>
                  <a:pt x="3612076" y="372313"/>
                  <a:pt x="3583593" y="372313"/>
                </a:cubicBezTo>
                <a:cubicBezTo>
                  <a:pt x="3555109" y="372313"/>
                  <a:pt x="3532920" y="372847"/>
                  <a:pt x="3510517" y="373380"/>
                </a:cubicBezTo>
                <a:cubicBezTo>
                  <a:pt x="3507317" y="370180"/>
                  <a:pt x="3507317" y="358445"/>
                  <a:pt x="3510517" y="355244"/>
                </a:cubicBezTo>
                <a:cubicBezTo>
                  <a:pt x="3543055" y="352577"/>
                  <a:pt x="3548922" y="351511"/>
                  <a:pt x="3548922" y="307238"/>
                </a:cubicBezTo>
                <a:lnTo>
                  <a:pt x="3548922" y="207493"/>
                </a:lnTo>
                <a:cubicBezTo>
                  <a:pt x="3548922" y="177089"/>
                  <a:pt x="3543321" y="172342"/>
                  <a:pt x="3514251" y="169621"/>
                </a:cubicBezTo>
                <a:cubicBezTo>
                  <a:pt x="3513184" y="166421"/>
                  <a:pt x="3512117" y="156286"/>
                  <a:pt x="3513184" y="153086"/>
                </a:cubicBezTo>
                <a:cubicBezTo>
                  <a:pt x="3548389" y="149619"/>
                  <a:pt x="3576392" y="141884"/>
                  <a:pt x="3601728" y="135484"/>
                </a:cubicBezTo>
                <a:close/>
                <a:moveTo>
                  <a:pt x="3348592" y="135484"/>
                </a:moveTo>
                <a:cubicBezTo>
                  <a:pt x="3427802" y="135484"/>
                  <a:pt x="3475541" y="187330"/>
                  <a:pt x="3475541" y="257099"/>
                </a:cubicBezTo>
                <a:cubicBezTo>
                  <a:pt x="3475541" y="286809"/>
                  <a:pt x="3466260" y="323080"/>
                  <a:pt x="3439270" y="347243"/>
                </a:cubicBezTo>
                <a:cubicBezTo>
                  <a:pt x="3417348" y="366872"/>
                  <a:pt x="3385664" y="377647"/>
                  <a:pt x="3348059" y="377647"/>
                </a:cubicBezTo>
                <a:cubicBezTo>
                  <a:pt x="3276370" y="377647"/>
                  <a:pt x="3221109" y="331561"/>
                  <a:pt x="3221109" y="261899"/>
                </a:cubicBezTo>
                <a:cubicBezTo>
                  <a:pt x="3221109" y="230375"/>
                  <a:pt x="3230071" y="198211"/>
                  <a:pt x="3250287" y="174955"/>
                </a:cubicBezTo>
                <a:cubicBezTo>
                  <a:pt x="3271356" y="150739"/>
                  <a:pt x="3304374" y="135484"/>
                  <a:pt x="3348592" y="135484"/>
                </a:cubicBezTo>
                <a:close/>
                <a:moveTo>
                  <a:pt x="2386568" y="135484"/>
                </a:moveTo>
                <a:cubicBezTo>
                  <a:pt x="2465777" y="135484"/>
                  <a:pt x="2513517" y="187330"/>
                  <a:pt x="2513517" y="257099"/>
                </a:cubicBezTo>
                <a:cubicBezTo>
                  <a:pt x="2513517" y="286809"/>
                  <a:pt x="2504236" y="323080"/>
                  <a:pt x="2477246" y="347243"/>
                </a:cubicBezTo>
                <a:cubicBezTo>
                  <a:pt x="2455323" y="366872"/>
                  <a:pt x="2423639" y="377647"/>
                  <a:pt x="2386034" y="377647"/>
                </a:cubicBezTo>
                <a:cubicBezTo>
                  <a:pt x="2314345" y="377647"/>
                  <a:pt x="2259085" y="331561"/>
                  <a:pt x="2259085" y="261899"/>
                </a:cubicBezTo>
                <a:cubicBezTo>
                  <a:pt x="2259085" y="230375"/>
                  <a:pt x="2268046" y="198211"/>
                  <a:pt x="2288262" y="174955"/>
                </a:cubicBezTo>
                <a:cubicBezTo>
                  <a:pt x="2309331" y="150739"/>
                  <a:pt x="2342349" y="135484"/>
                  <a:pt x="2386568" y="135484"/>
                </a:cubicBezTo>
                <a:close/>
                <a:moveTo>
                  <a:pt x="1268104" y="135484"/>
                </a:moveTo>
                <a:cubicBezTo>
                  <a:pt x="1275572" y="135484"/>
                  <a:pt x="1279892" y="138044"/>
                  <a:pt x="1280372" y="144551"/>
                </a:cubicBezTo>
                <a:cubicBezTo>
                  <a:pt x="1280372" y="144551"/>
                  <a:pt x="1282612" y="160340"/>
                  <a:pt x="1283840" y="179169"/>
                </a:cubicBezTo>
                <a:cubicBezTo>
                  <a:pt x="1313230" y="159006"/>
                  <a:pt x="1351155" y="135484"/>
                  <a:pt x="1372650" y="135484"/>
                </a:cubicBezTo>
                <a:cubicBezTo>
                  <a:pt x="1418523" y="135484"/>
                  <a:pt x="1443593" y="162154"/>
                  <a:pt x="1443593" y="220828"/>
                </a:cubicBezTo>
                <a:lnTo>
                  <a:pt x="1443593" y="304038"/>
                </a:lnTo>
                <a:cubicBezTo>
                  <a:pt x="1443593" y="348844"/>
                  <a:pt x="1452127" y="353644"/>
                  <a:pt x="1484665" y="355244"/>
                </a:cubicBezTo>
                <a:cubicBezTo>
                  <a:pt x="1487865" y="358445"/>
                  <a:pt x="1487865" y="370180"/>
                  <a:pt x="1484665" y="373380"/>
                </a:cubicBezTo>
                <a:cubicBezTo>
                  <a:pt x="1461728" y="372847"/>
                  <a:pt x="1438472" y="372313"/>
                  <a:pt x="1408922" y="372313"/>
                </a:cubicBezTo>
                <a:cubicBezTo>
                  <a:pt x="1383532" y="372313"/>
                  <a:pt x="1366250" y="372847"/>
                  <a:pt x="1343847" y="373380"/>
                </a:cubicBezTo>
                <a:cubicBezTo>
                  <a:pt x="1340646" y="370180"/>
                  <a:pt x="1340646" y="358445"/>
                  <a:pt x="1343847" y="355244"/>
                </a:cubicBezTo>
                <a:cubicBezTo>
                  <a:pt x="1365716" y="353644"/>
                  <a:pt x="1374251" y="348844"/>
                  <a:pt x="1374251" y="304038"/>
                </a:cubicBezTo>
                <a:lnTo>
                  <a:pt x="1374251" y="214960"/>
                </a:lnTo>
                <a:cubicBezTo>
                  <a:pt x="1374251" y="184556"/>
                  <a:pt x="1358249" y="174955"/>
                  <a:pt x="1336913" y="174955"/>
                </a:cubicBezTo>
                <a:cubicBezTo>
                  <a:pt x="1327525" y="174955"/>
                  <a:pt x="1305816" y="185410"/>
                  <a:pt x="1284640" y="199972"/>
                </a:cubicBezTo>
                <a:lnTo>
                  <a:pt x="1284640" y="200932"/>
                </a:lnTo>
                <a:lnTo>
                  <a:pt x="1284640" y="307238"/>
                </a:lnTo>
                <a:cubicBezTo>
                  <a:pt x="1284640" y="351511"/>
                  <a:pt x="1289974" y="353111"/>
                  <a:pt x="1312376" y="355244"/>
                </a:cubicBezTo>
                <a:cubicBezTo>
                  <a:pt x="1315577" y="358445"/>
                  <a:pt x="1315577" y="370180"/>
                  <a:pt x="1312376" y="373380"/>
                </a:cubicBezTo>
                <a:cubicBezTo>
                  <a:pt x="1289440" y="372847"/>
                  <a:pt x="1274291" y="372313"/>
                  <a:pt x="1249968" y="372313"/>
                </a:cubicBezTo>
                <a:cubicBezTo>
                  <a:pt x="1221485" y="372313"/>
                  <a:pt x="1199296" y="372847"/>
                  <a:pt x="1176893" y="373380"/>
                </a:cubicBezTo>
                <a:cubicBezTo>
                  <a:pt x="1173692" y="370180"/>
                  <a:pt x="1173692" y="358445"/>
                  <a:pt x="1176893" y="355244"/>
                </a:cubicBezTo>
                <a:cubicBezTo>
                  <a:pt x="1209430" y="352577"/>
                  <a:pt x="1215298" y="351511"/>
                  <a:pt x="1215298" y="307238"/>
                </a:cubicBezTo>
                <a:lnTo>
                  <a:pt x="1215298" y="207493"/>
                </a:lnTo>
                <a:cubicBezTo>
                  <a:pt x="1215298" y="177089"/>
                  <a:pt x="1209697" y="172875"/>
                  <a:pt x="1180626" y="170155"/>
                </a:cubicBezTo>
                <a:cubicBezTo>
                  <a:pt x="1179560" y="166954"/>
                  <a:pt x="1178493" y="156286"/>
                  <a:pt x="1179560" y="153086"/>
                </a:cubicBezTo>
                <a:cubicBezTo>
                  <a:pt x="1216364" y="148285"/>
                  <a:pt x="1248368" y="140818"/>
                  <a:pt x="1268104" y="135484"/>
                </a:cubicBezTo>
                <a:close/>
                <a:moveTo>
                  <a:pt x="1028074" y="135484"/>
                </a:moveTo>
                <a:cubicBezTo>
                  <a:pt x="1071813" y="135484"/>
                  <a:pt x="1119285" y="150952"/>
                  <a:pt x="1119285" y="227762"/>
                </a:cubicBezTo>
                <a:lnTo>
                  <a:pt x="1118219" y="304571"/>
                </a:lnTo>
                <a:cubicBezTo>
                  <a:pt x="1118219" y="330708"/>
                  <a:pt x="1121419" y="340309"/>
                  <a:pt x="1133154" y="340309"/>
                </a:cubicBezTo>
                <a:cubicBezTo>
                  <a:pt x="1143289" y="340309"/>
                  <a:pt x="1148622" y="338176"/>
                  <a:pt x="1155557" y="332842"/>
                </a:cubicBezTo>
                <a:cubicBezTo>
                  <a:pt x="1161691" y="337215"/>
                  <a:pt x="1163984" y="341483"/>
                  <a:pt x="1165158" y="347777"/>
                </a:cubicBezTo>
                <a:cubicBezTo>
                  <a:pt x="1145422" y="366446"/>
                  <a:pt x="1124780" y="377647"/>
                  <a:pt x="1095282" y="377647"/>
                </a:cubicBezTo>
                <a:cubicBezTo>
                  <a:pt x="1071813" y="377647"/>
                  <a:pt x="1057411" y="368046"/>
                  <a:pt x="1053784" y="346443"/>
                </a:cubicBezTo>
                <a:lnTo>
                  <a:pt x="1050477" y="346710"/>
                </a:lnTo>
                <a:cubicBezTo>
                  <a:pt x="1032875" y="360578"/>
                  <a:pt x="1001937" y="377647"/>
                  <a:pt x="986469" y="377647"/>
                </a:cubicBezTo>
                <a:cubicBezTo>
                  <a:pt x="940063" y="377647"/>
                  <a:pt x="919794" y="358445"/>
                  <a:pt x="919794" y="321640"/>
                </a:cubicBezTo>
                <a:cubicBezTo>
                  <a:pt x="919794" y="279502"/>
                  <a:pt x="959052" y="264033"/>
                  <a:pt x="1015273" y="246431"/>
                </a:cubicBezTo>
                <a:lnTo>
                  <a:pt x="1051010" y="235229"/>
                </a:lnTo>
                <a:cubicBezTo>
                  <a:pt x="1051010" y="167488"/>
                  <a:pt x="1032341" y="157886"/>
                  <a:pt x="1009939" y="157886"/>
                </a:cubicBezTo>
                <a:cubicBezTo>
                  <a:pt x="992070" y="157886"/>
                  <a:pt x="988229" y="164127"/>
                  <a:pt x="987429" y="170048"/>
                </a:cubicBezTo>
                <a:cubicBezTo>
                  <a:pt x="986149" y="179222"/>
                  <a:pt x="989883" y="188183"/>
                  <a:pt x="989883" y="195224"/>
                </a:cubicBezTo>
                <a:cubicBezTo>
                  <a:pt x="989883" y="208133"/>
                  <a:pt x="975587" y="219867"/>
                  <a:pt x="956705" y="219867"/>
                </a:cubicBezTo>
                <a:cubicBezTo>
                  <a:pt x="935583" y="219867"/>
                  <a:pt x="929129" y="208133"/>
                  <a:pt x="929129" y="192877"/>
                </a:cubicBezTo>
                <a:cubicBezTo>
                  <a:pt x="929129" y="157673"/>
                  <a:pt x="989136" y="135484"/>
                  <a:pt x="1028074" y="135484"/>
                </a:cubicBezTo>
                <a:close/>
                <a:moveTo>
                  <a:pt x="6468990" y="57714"/>
                </a:moveTo>
                <a:cubicBezTo>
                  <a:pt x="6471496" y="57714"/>
                  <a:pt x="6473096" y="58994"/>
                  <a:pt x="6473096" y="62408"/>
                </a:cubicBezTo>
                <a:cubicBezTo>
                  <a:pt x="6473096" y="62408"/>
                  <a:pt x="6471496" y="87158"/>
                  <a:pt x="6470430" y="122682"/>
                </a:cubicBezTo>
                <a:lnTo>
                  <a:pt x="6469896" y="140818"/>
                </a:lnTo>
                <a:lnTo>
                  <a:pt x="6532304" y="140818"/>
                </a:lnTo>
                <a:cubicBezTo>
                  <a:pt x="6534971" y="140818"/>
                  <a:pt x="6536570" y="141884"/>
                  <a:pt x="6536570" y="144018"/>
                </a:cubicBezTo>
                <a:lnTo>
                  <a:pt x="6536570" y="160553"/>
                </a:lnTo>
                <a:cubicBezTo>
                  <a:pt x="6536570" y="165354"/>
                  <a:pt x="6529103" y="167488"/>
                  <a:pt x="6523769" y="167488"/>
                </a:cubicBezTo>
                <a:lnTo>
                  <a:pt x="6469896" y="167488"/>
                </a:lnTo>
                <a:cubicBezTo>
                  <a:pt x="6469896" y="220828"/>
                  <a:pt x="6470430" y="277901"/>
                  <a:pt x="6470430" y="304571"/>
                </a:cubicBezTo>
                <a:cubicBezTo>
                  <a:pt x="6470430" y="331241"/>
                  <a:pt x="6482164" y="340309"/>
                  <a:pt x="6493899" y="340309"/>
                </a:cubicBezTo>
                <a:cubicBezTo>
                  <a:pt x="6504034" y="340309"/>
                  <a:pt x="6517368" y="338176"/>
                  <a:pt x="6524303" y="332842"/>
                </a:cubicBezTo>
                <a:cubicBezTo>
                  <a:pt x="6530704" y="338176"/>
                  <a:pt x="6533904" y="341376"/>
                  <a:pt x="6533904" y="347777"/>
                </a:cubicBezTo>
                <a:cubicBezTo>
                  <a:pt x="6523236" y="362712"/>
                  <a:pt x="6490858" y="377647"/>
                  <a:pt x="6461362" y="377647"/>
                </a:cubicBezTo>
                <a:cubicBezTo>
                  <a:pt x="6448774" y="377647"/>
                  <a:pt x="6429090" y="373007"/>
                  <a:pt x="6417090" y="362712"/>
                </a:cubicBezTo>
                <a:cubicBezTo>
                  <a:pt x="6405674" y="352951"/>
                  <a:pt x="6401087" y="334975"/>
                  <a:pt x="6401087" y="316306"/>
                </a:cubicBezTo>
                <a:cubicBezTo>
                  <a:pt x="6401087" y="289636"/>
                  <a:pt x="6401461" y="221201"/>
                  <a:pt x="6402688" y="167488"/>
                </a:cubicBezTo>
                <a:lnTo>
                  <a:pt x="6368016" y="167488"/>
                </a:lnTo>
                <a:cubicBezTo>
                  <a:pt x="6365883" y="167488"/>
                  <a:pt x="6365350" y="166954"/>
                  <a:pt x="6365350" y="164287"/>
                </a:cubicBezTo>
                <a:lnTo>
                  <a:pt x="6365350" y="148819"/>
                </a:lnTo>
                <a:cubicBezTo>
                  <a:pt x="6372124" y="142951"/>
                  <a:pt x="6380285" y="140871"/>
                  <a:pt x="6387752" y="140818"/>
                </a:cubicBezTo>
                <a:lnTo>
                  <a:pt x="6402688" y="140764"/>
                </a:lnTo>
                <a:cubicBezTo>
                  <a:pt x="6402688" y="98412"/>
                  <a:pt x="6404821" y="84010"/>
                  <a:pt x="6408554" y="78943"/>
                </a:cubicBezTo>
                <a:cubicBezTo>
                  <a:pt x="6412182" y="74036"/>
                  <a:pt x="6427758" y="70942"/>
                  <a:pt x="6436825" y="67155"/>
                </a:cubicBezTo>
                <a:cubicBezTo>
                  <a:pt x="6445200" y="63635"/>
                  <a:pt x="6465096" y="57714"/>
                  <a:pt x="6468990" y="57714"/>
                </a:cubicBezTo>
                <a:close/>
                <a:moveTo>
                  <a:pt x="5697465" y="57714"/>
                </a:moveTo>
                <a:cubicBezTo>
                  <a:pt x="5699972" y="57714"/>
                  <a:pt x="5701572" y="58994"/>
                  <a:pt x="5701572" y="62408"/>
                </a:cubicBezTo>
                <a:cubicBezTo>
                  <a:pt x="5701572" y="62408"/>
                  <a:pt x="5699972" y="87158"/>
                  <a:pt x="5698905" y="122682"/>
                </a:cubicBezTo>
                <a:lnTo>
                  <a:pt x="5698371" y="140818"/>
                </a:lnTo>
                <a:lnTo>
                  <a:pt x="5760779" y="140818"/>
                </a:lnTo>
                <a:cubicBezTo>
                  <a:pt x="5763447" y="140818"/>
                  <a:pt x="5765046" y="141884"/>
                  <a:pt x="5765046" y="144018"/>
                </a:cubicBezTo>
                <a:lnTo>
                  <a:pt x="5765046" y="160553"/>
                </a:lnTo>
                <a:cubicBezTo>
                  <a:pt x="5765046" y="165354"/>
                  <a:pt x="5757579" y="167488"/>
                  <a:pt x="5752245" y="167488"/>
                </a:cubicBezTo>
                <a:lnTo>
                  <a:pt x="5698371" y="167488"/>
                </a:lnTo>
                <a:cubicBezTo>
                  <a:pt x="5698371" y="220828"/>
                  <a:pt x="5698905" y="277901"/>
                  <a:pt x="5698905" y="304571"/>
                </a:cubicBezTo>
                <a:cubicBezTo>
                  <a:pt x="5698905" y="331241"/>
                  <a:pt x="5710640" y="340309"/>
                  <a:pt x="5722375" y="340309"/>
                </a:cubicBezTo>
                <a:cubicBezTo>
                  <a:pt x="5732510" y="340309"/>
                  <a:pt x="5745844" y="338176"/>
                  <a:pt x="5752779" y="332842"/>
                </a:cubicBezTo>
                <a:cubicBezTo>
                  <a:pt x="5759179" y="338176"/>
                  <a:pt x="5762380" y="341376"/>
                  <a:pt x="5762380" y="347777"/>
                </a:cubicBezTo>
                <a:cubicBezTo>
                  <a:pt x="5751712" y="362712"/>
                  <a:pt x="5719334" y="377647"/>
                  <a:pt x="5689837" y="377647"/>
                </a:cubicBezTo>
                <a:cubicBezTo>
                  <a:pt x="5677249" y="377647"/>
                  <a:pt x="5657566" y="373007"/>
                  <a:pt x="5645565" y="362712"/>
                </a:cubicBezTo>
                <a:cubicBezTo>
                  <a:pt x="5634150" y="352951"/>
                  <a:pt x="5629563" y="334975"/>
                  <a:pt x="5629563" y="316306"/>
                </a:cubicBezTo>
                <a:cubicBezTo>
                  <a:pt x="5629563" y="289636"/>
                  <a:pt x="5629937" y="221201"/>
                  <a:pt x="5631163" y="167488"/>
                </a:cubicBezTo>
                <a:lnTo>
                  <a:pt x="5596492" y="167488"/>
                </a:lnTo>
                <a:cubicBezTo>
                  <a:pt x="5594359" y="167488"/>
                  <a:pt x="5593825" y="166954"/>
                  <a:pt x="5593825" y="164287"/>
                </a:cubicBezTo>
                <a:lnTo>
                  <a:pt x="5593825" y="148819"/>
                </a:lnTo>
                <a:cubicBezTo>
                  <a:pt x="5600600" y="142951"/>
                  <a:pt x="5608761" y="140871"/>
                  <a:pt x="5616228" y="140818"/>
                </a:cubicBezTo>
                <a:lnTo>
                  <a:pt x="5631163" y="140764"/>
                </a:lnTo>
                <a:cubicBezTo>
                  <a:pt x="5631163" y="98412"/>
                  <a:pt x="5633297" y="84010"/>
                  <a:pt x="5637030" y="78943"/>
                </a:cubicBezTo>
                <a:cubicBezTo>
                  <a:pt x="5640658" y="74036"/>
                  <a:pt x="5656233" y="70942"/>
                  <a:pt x="5665301" y="67155"/>
                </a:cubicBezTo>
                <a:cubicBezTo>
                  <a:pt x="5673675" y="63635"/>
                  <a:pt x="5693571" y="57714"/>
                  <a:pt x="5697465" y="57714"/>
                </a:cubicBezTo>
                <a:close/>
                <a:moveTo>
                  <a:pt x="5506965" y="57714"/>
                </a:moveTo>
                <a:cubicBezTo>
                  <a:pt x="5509472" y="57714"/>
                  <a:pt x="5511072" y="58994"/>
                  <a:pt x="5511072" y="62408"/>
                </a:cubicBezTo>
                <a:cubicBezTo>
                  <a:pt x="5511072" y="62408"/>
                  <a:pt x="5509472" y="87158"/>
                  <a:pt x="5508405" y="122682"/>
                </a:cubicBezTo>
                <a:lnTo>
                  <a:pt x="5507872" y="140818"/>
                </a:lnTo>
                <a:lnTo>
                  <a:pt x="5570279" y="140818"/>
                </a:lnTo>
                <a:cubicBezTo>
                  <a:pt x="5572947" y="140818"/>
                  <a:pt x="5574547" y="141884"/>
                  <a:pt x="5574547" y="144018"/>
                </a:cubicBezTo>
                <a:lnTo>
                  <a:pt x="5574547" y="160553"/>
                </a:lnTo>
                <a:cubicBezTo>
                  <a:pt x="5574547" y="165354"/>
                  <a:pt x="5567079" y="167488"/>
                  <a:pt x="5561745" y="167488"/>
                </a:cubicBezTo>
                <a:lnTo>
                  <a:pt x="5507872" y="167488"/>
                </a:lnTo>
                <a:cubicBezTo>
                  <a:pt x="5507872" y="220828"/>
                  <a:pt x="5508405" y="277901"/>
                  <a:pt x="5508405" y="304571"/>
                </a:cubicBezTo>
                <a:cubicBezTo>
                  <a:pt x="5508405" y="331241"/>
                  <a:pt x="5520140" y="340309"/>
                  <a:pt x="5531875" y="340309"/>
                </a:cubicBezTo>
                <a:cubicBezTo>
                  <a:pt x="5542010" y="340309"/>
                  <a:pt x="5555344" y="338176"/>
                  <a:pt x="5562279" y="332842"/>
                </a:cubicBezTo>
                <a:cubicBezTo>
                  <a:pt x="5568679" y="338176"/>
                  <a:pt x="5571880" y="341376"/>
                  <a:pt x="5571880" y="347777"/>
                </a:cubicBezTo>
                <a:cubicBezTo>
                  <a:pt x="5561212" y="362712"/>
                  <a:pt x="5528834" y="377647"/>
                  <a:pt x="5499337" y="377647"/>
                </a:cubicBezTo>
                <a:cubicBezTo>
                  <a:pt x="5486750" y="377647"/>
                  <a:pt x="5467066" y="373007"/>
                  <a:pt x="5455065" y="362712"/>
                </a:cubicBezTo>
                <a:cubicBezTo>
                  <a:pt x="5443650" y="352951"/>
                  <a:pt x="5439063" y="334975"/>
                  <a:pt x="5439063" y="316306"/>
                </a:cubicBezTo>
                <a:cubicBezTo>
                  <a:pt x="5439063" y="289636"/>
                  <a:pt x="5439437" y="221201"/>
                  <a:pt x="5440663" y="167488"/>
                </a:cubicBezTo>
                <a:lnTo>
                  <a:pt x="5405992" y="167488"/>
                </a:lnTo>
                <a:cubicBezTo>
                  <a:pt x="5403859" y="167488"/>
                  <a:pt x="5403326" y="166954"/>
                  <a:pt x="5403326" y="164287"/>
                </a:cubicBezTo>
                <a:lnTo>
                  <a:pt x="5403326" y="148819"/>
                </a:lnTo>
                <a:cubicBezTo>
                  <a:pt x="5410100" y="142951"/>
                  <a:pt x="5418261" y="140871"/>
                  <a:pt x="5425728" y="140818"/>
                </a:cubicBezTo>
                <a:lnTo>
                  <a:pt x="5440663" y="140764"/>
                </a:lnTo>
                <a:cubicBezTo>
                  <a:pt x="5440663" y="98412"/>
                  <a:pt x="5442797" y="84010"/>
                  <a:pt x="5446531" y="78943"/>
                </a:cubicBezTo>
                <a:cubicBezTo>
                  <a:pt x="5450158" y="74036"/>
                  <a:pt x="5465733" y="70942"/>
                  <a:pt x="5474801" y="67155"/>
                </a:cubicBezTo>
                <a:cubicBezTo>
                  <a:pt x="5483175" y="63635"/>
                  <a:pt x="5503071" y="57714"/>
                  <a:pt x="5506965" y="57714"/>
                </a:cubicBezTo>
                <a:close/>
                <a:moveTo>
                  <a:pt x="227593" y="24003"/>
                </a:moveTo>
                <a:cubicBezTo>
                  <a:pt x="247862" y="25603"/>
                  <a:pt x="310804" y="28270"/>
                  <a:pt x="351875" y="28270"/>
                </a:cubicBezTo>
                <a:lnTo>
                  <a:pt x="427085" y="28270"/>
                </a:lnTo>
                <a:cubicBezTo>
                  <a:pt x="469223" y="28270"/>
                  <a:pt x="528431" y="25603"/>
                  <a:pt x="546566" y="24003"/>
                </a:cubicBezTo>
                <a:cubicBezTo>
                  <a:pt x="547100" y="24003"/>
                  <a:pt x="548167" y="25070"/>
                  <a:pt x="548167" y="25603"/>
                </a:cubicBezTo>
                <a:cubicBezTo>
                  <a:pt x="548700" y="49606"/>
                  <a:pt x="551367" y="77343"/>
                  <a:pt x="555101" y="101879"/>
                </a:cubicBezTo>
                <a:cubicBezTo>
                  <a:pt x="550300" y="104013"/>
                  <a:pt x="540165" y="104546"/>
                  <a:pt x="534298" y="104546"/>
                </a:cubicBezTo>
                <a:cubicBezTo>
                  <a:pt x="525230" y="63475"/>
                  <a:pt x="502827" y="50140"/>
                  <a:pt x="462823" y="50140"/>
                </a:cubicBezTo>
                <a:lnTo>
                  <a:pt x="451088" y="50140"/>
                </a:lnTo>
                <a:cubicBezTo>
                  <a:pt x="431885" y="50140"/>
                  <a:pt x="426551" y="69875"/>
                  <a:pt x="426551" y="104013"/>
                </a:cubicBezTo>
                <a:lnTo>
                  <a:pt x="426551" y="306705"/>
                </a:lnTo>
                <a:cubicBezTo>
                  <a:pt x="426551" y="350977"/>
                  <a:pt x="435619" y="353644"/>
                  <a:pt x="478291" y="355244"/>
                </a:cubicBezTo>
                <a:cubicBezTo>
                  <a:pt x="481491" y="358445"/>
                  <a:pt x="481491" y="370180"/>
                  <a:pt x="478291" y="373380"/>
                </a:cubicBezTo>
                <a:cubicBezTo>
                  <a:pt x="451621" y="372847"/>
                  <a:pt x="423298" y="372313"/>
                  <a:pt x="388146" y="372313"/>
                </a:cubicBezTo>
                <a:cubicBezTo>
                  <a:pt x="353796" y="372313"/>
                  <a:pt x="326272" y="372847"/>
                  <a:pt x="300135" y="373380"/>
                </a:cubicBezTo>
                <a:cubicBezTo>
                  <a:pt x="296935" y="370180"/>
                  <a:pt x="296935" y="358445"/>
                  <a:pt x="300135" y="355244"/>
                </a:cubicBezTo>
                <a:cubicBezTo>
                  <a:pt x="342808" y="353644"/>
                  <a:pt x="351875" y="350977"/>
                  <a:pt x="351875" y="306705"/>
                </a:cubicBezTo>
                <a:lnTo>
                  <a:pt x="351875" y="102413"/>
                </a:lnTo>
                <a:cubicBezTo>
                  <a:pt x="351875" y="69875"/>
                  <a:pt x="346541" y="50140"/>
                  <a:pt x="326805" y="50140"/>
                </a:cubicBezTo>
                <a:lnTo>
                  <a:pt x="300669" y="50140"/>
                </a:lnTo>
                <a:cubicBezTo>
                  <a:pt x="265464" y="50140"/>
                  <a:pt x="243595" y="63475"/>
                  <a:pt x="232927" y="106147"/>
                </a:cubicBezTo>
                <a:cubicBezTo>
                  <a:pt x="226526" y="106147"/>
                  <a:pt x="217459" y="105613"/>
                  <a:pt x="212124" y="103480"/>
                </a:cubicBezTo>
                <a:cubicBezTo>
                  <a:pt x="217992" y="77876"/>
                  <a:pt x="223326" y="49606"/>
                  <a:pt x="225460" y="25603"/>
                </a:cubicBezTo>
                <a:cubicBezTo>
                  <a:pt x="225460" y="25070"/>
                  <a:pt x="226526" y="24003"/>
                  <a:pt x="227593" y="24003"/>
                </a:cubicBezTo>
                <a:close/>
                <a:moveTo>
                  <a:pt x="7406165" y="21336"/>
                </a:moveTo>
                <a:cubicBezTo>
                  <a:pt x="7425900" y="21336"/>
                  <a:pt x="7444570" y="34138"/>
                  <a:pt x="7444570" y="61341"/>
                </a:cubicBezTo>
                <a:cubicBezTo>
                  <a:pt x="7444570" y="80010"/>
                  <a:pt x="7440302" y="100279"/>
                  <a:pt x="7437102" y="117881"/>
                </a:cubicBezTo>
                <a:cubicBezTo>
                  <a:pt x="7428408" y="170101"/>
                  <a:pt x="7421634" y="223495"/>
                  <a:pt x="7421100" y="249631"/>
                </a:cubicBezTo>
                <a:cubicBezTo>
                  <a:pt x="7420886" y="259766"/>
                  <a:pt x="7418486" y="272034"/>
                  <a:pt x="7406165" y="272034"/>
                </a:cubicBezTo>
                <a:cubicBezTo>
                  <a:pt x="7392244" y="272034"/>
                  <a:pt x="7390696" y="261366"/>
                  <a:pt x="7390162" y="243230"/>
                </a:cubicBezTo>
                <a:cubicBezTo>
                  <a:pt x="7389470" y="217787"/>
                  <a:pt x="7382055" y="153833"/>
                  <a:pt x="7375228" y="116281"/>
                </a:cubicBezTo>
                <a:cubicBezTo>
                  <a:pt x="7371494" y="97612"/>
                  <a:pt x="7367760" y="82144"/>
                  <a:pt x="7367760" y="61341"/>
                </a:cubicBezTo>
                <a:cubicBezTo>
                  <a:pt x="7367760" y="31471"/>
                  <a:pt x="7389630" y="21336"/>
                  <a:pt x="7406165" y="21336"/>
                </a:cubicBezTo>
                <a:close/>
                <a:moveTo>
                  <a:pt x="6633726" y="21336"/>
                </a:moveTo>
                <a:cubicBezTo>
                  <a:pt x="6656128" y="21336"/>
                  <a:pt x="6668397" y="40538"/>
                  <a:pt x="6668397" y="56540"/>
                </a:cubicBezTo>
                <a:cubicBezTo>
                  <a:pt x="6668397" y="70409"/>
                  <a:pt x="6654528" y="89611"/>
                  <a:pt x="6630526" y="89611"/>
                </a:cubicBezTo>
                <a:cubicBezTo>
                  <a:pt x="6609190" y="89611"/>
                  <a:pt x="6596388" y="72009"/>
                  <a:pt x="6596388" y="54407"/>
                </a:cubicBezTo>
                <a:cubicBezTo>
                  <a:pt x="6596388" y="38405"/>
                  <a:pt x="6608656" y="21336"/>
                  <a:pt x="6633726" y="21336"/>
                </a:cubicBezTo>
                <a:close/>
                <a:moveTo>
                  <a:pt x="3158245" y="0"/>
                </a:moveTo>
                <a:cubicBezTo>
                  <a:pt x="3214785" y="0"/>
                  <a:pt x="3231321" y="25070"/>
                  <a:pt x="3231321" y="39472"/>
                </a:cubicBezTo>
                <a:cubicBezTo>
                  <a:pt x="3231321" y="62408"/>
                  <a:pt x="3218519" y="73609"/>
                  <a:pt x="3200917" y="73609"/>
                </a:cubicBezTo>
                <a:cubicBezTo>
                  <a:pt x="3181714" y="73609"/>
                  <a:pt x="3167846" y="60274"/>
                  <a:pt x="3163045" y="43205"/>
                </a:cubicBezTo>
                <a:cubicBezTo>
                  <a:pt x="3159312" y="30404"/>
                  <a:pt x="3157178" y="22403"/>
                  <a:pt x="3148110" y="22403"/>
                </a:cubicBezTo>
                <a:cubicBezTo>
                  <a:pt x="3136375" y="22403"/>
                  <a:pt x="3114506" y="34138"/>
                  <a:pt x="3114506" y="113614"/>
                </a:cubicBezTo>
                <a:lnTo>
                  <a:pt x="3114506" y="140818"/>
                </a:lnTo>
                <a:lnTo>
                  <a:pt x="3168379" y="140818"/>
                </a:lnTo>
                <a:cubicBezTo>
                  <a:pt x="3178514" y="140818"/>
                  <a:pt x="3179047" y="142951"/>
                  <a:pt x="3179047" y="146152"/>
                </a:cubicBezTo>
                <a:lnTo>
                  <a:pt x="3179047" y="158420"/>
                </a:lnTo>
                <a:cubicBezTo>
                  <a:pt x="3179047" y="164821"/>
                  <a:pt x="3169980" y="167488"/>
                  <a:pt x="3160378" y="167488"/>
                </a:cubicBezTo>
                <a:lnTo>
                  <a:pt x="3114506" y="167488"/>
                </a:lnTo>
                <a:lnTo>
                  <a:pt x="3114506" y="304038"/>
                </a:lnTo>
                <a:cubicBezTo>
                  <a:pt x="3114506" y="348844"/>
                  <a:pt x="3123040" y="353644"/>
                  <a:pt x="3155578" y="355244"/>
                </a:cubicBezTo>
                <a:cubicBezTo>
                  <a:pt x="3158778" y="358445"/>
                  <a:pt x="3158778" y="370180"/>
                  <a:pt x="3155578" y="373380"/>
                </a:cubicBezTo>
                <a:cubicBezTo>
                  <a:pt x="3132642" y="372847"/>
                  <a:pt x="3109172" y="372313"/>
                  <a:pt x="3079835" y="372313"/>
                </a:cubicBezTo>
                <a:cubicBezTo>
                  <a:pt x="3050498" y="372313"/>
                  <a:pt x="3026495" y="372847"/>
                  <a:pt x="3004092" y="373380"/>
                </a:cubicBezTo>
                <a:cubicBezTo>
                  <a:pt x="3000892" y="370180"/>
                  <a:pt x="3000892" y="358445"/>
                  <a:pt x="3004092" y="355244"/>
                </a:cubicBezTo>
                <a:cubicBezTo>
                  <a:pt x="3036630" y="353644"/>
                  <a:pt x="3045164" y="348844"/>
                  <a:pt x="3045164" y="305105"/>
                </a:cubicBezTo>
                <a:lnTo>
                  <a:pt x="3045164" y="167488"/>
                </a:lnTo>
                <a:lnTo>
                  <a:pt x="3018494" y="167488"/>
                </a:lnTo>
                <a:cubicBezTo>
                  <a:pt x="3006226" y="167488"/>
                  <a:pt x="3004092" y="165887"/>
                  <a:pt x="3004092" y="162154"/>
                </a:cubicBezTo>
                <a:lnTo>
                  <a:pt x="3004092" y="147752"/>
                </a:lnTo>
                <a:cubicBezTo>
                  <a:pt x="3004092" y="143485"/>
                  <a:pt x="3025962" y="140818"/>
                  <a:pt x="3044097" y="140818"/>
                </a:cubicBezTo>
                <a:lnTo>
                  <a:pt x="3045164" y="140818"/>
                </a:lnTo>
                <a:lnTo>
                  <a:pt x="3045164" y="130150"/>
                </a:lnTo>
                <a:cubicBezTo>
                  <a:pt x="3045164" y="78943"/>
                  <a:pt x="3063300" y="52273"/>
                  <a:pt x="3083035" y="30937"/>
                </a:cubicBezTo>
                <a:cubicBezTo>
                  <a:pt x="3103304" y="9068"/>
                  <a:pt x="3133175" y="0"/>
                  <a:pt x="3158245" y="0"/>
                </a:cubicBezTo>
                <a:close/>
                <a:moveTo>
                  <a:pt x="1602622" y="0"/>
                </a:moveTo>
                <a:cubicBezTo>
                  <a:pt x="1607422" y="0"/>
                  <a:pt x="1611157" y="2134"/>
                  <a:pt x="1611157" y="6934"/>
                </a:cubicBezTo>
                <a:cubicBezTo>
                  <a:pt x="1611157" y="6934"/>
                  <a:pt x="1609556" y="26670"/>
                  <a:pt x="1609556" y="61341"/>
                </a:cubicBezTo>
                <a:lnTo>
                  <a:pt x="1609556" y="239497"/>
                </a:lnTo>
                <a:cubicBezTo>
                  <a:pt x="1625558" y="239497"/>
                  <a:pt x="1650255" y="230322"/>
                  <a:pt x="1657029" y="224455"/>
                </a:cubicBezTo>
                <a:cubicBezTo>
                  <a:pt x="1667697" y="215227"/>
                  <a:pt x="1679485" y="202319"/>
                  <a:pt x="1691167" y="186157"/>
                </a:cubicBezTo>
                <a:cubicBezTo>
                  <a:pt x="1706368" y="165087"/>
                  <a:pt x="1698100" y="160020"/>
                  <a:pt x="1669297" y="157886"/>
                </a:cubicBezTo>
                <a:cubicBezTo>
                  <a:pt x="1666097" y="154686"/>
                  <a:pt x="1666097" y="142951"/>
                  <a:pt x="1669297" y="139751"/>
                </a:cubicBezTo>
                <a:cubicBezTo>
                  <a:pt x="1689033" y="140284"/>
                  <a:pt x="1714103" y="140818"/>
                  <a:pt x="1733838" y="140818"/>
                </a:cubicBezTo>
                <a:cubicBezTo>
                  <a:pt x="1747707" y="140818"/>
                  <a:pt x="1781311" y="140284"/>
                  <a:pt x="1793046" y="139751"/>
                </a:cubicBezTo>
                <a:cubicBezTo>
                  <a:pt x="1796246" y="142951"/>
                  <a:pt x="1796246" y="154686"/>
                  <a:pt x="1793046" y="157886"/>
                </a:cubicBezTo>
                <a:cubicBezTo>
                  <a:pt x="1752508" y="162420"/>
                  <a:pt x="1738052" y="180716"/>
                  <a:pt x="1720770" y="199758"/>
                </a:cubicBezTo>
                <a:lnTo>
                  <a:pt x="1694367" y="228829"/>
                </a:lnTo>
                <a:cubicBezTo>
                  <a:pt x="1692073" y="231336"/>
                  <a:pt x="1693407" y="235709"/>
                  <a:pt x="1695967" y="239497"/>
                </a:cubicBezTo>
                <a:lnTo>
                  <a:pt x="1757841" y="330708"/>
                </a:lnTo>
                <a:cubicBezTo>
                  <a:pt x="1774057" y="354604"/>
                  <a:pt x="1785685" y="353377"/>
                  <a:pt x="1806381" y="355244"/>
                </a:cubicBezTo>
                <a:cubicBezTo>
                  <a:pt x="1809581" y="358445"/>
                  <a:pt x="1809581" y="370180"/>
                  <a:pt x="1806381" y="373380"/>
                </a:cubicBezTo>
                <a:cubicBezTo>
                  <a:pt x="1786645" y="372847"/>
                  <a:pt x="1756775" y="372313"/>
                  <a:pt x="1734905" y="372313"/>
                </a:cubicBezTo>
                <a:cubicBezTo>
                  <a:pt x="1716236" y="372313"/>
                  <a:pt x="1692233" y="373380"/>
                  <a:pt x="1692233" y="373380"/>
                </a:cubicBezTo>
                <a:lnTo>
                  <a:pt x="1691167" y="372313"/>
                </a:lnTo>
                <a:lnTo>
                  <a:pt x="1691167" y="358445"/>
                </a:lnTo>
                <a:cubicBezTo>
                  <a:pt x="1691167" y="350444"/>
                  <a:pt x="1689566" y="345643"/>
                  <a:pt x="1682632" y="330708"/>
                </a:cubicBezTo>
                <a:cubicBezTo>
                  <a:pt x="1673618" y="311239"/>
                  <a:pt x="1658629" y="289103"/>
                  <a:pt x="1646361" y="270967"/>
                </a:cubicBezTo>
                <a:cubicBezTo>
                  <a:pt x="1640760" y="262699"/>
                  <a:pt x="1624491" y="260833"/>
                  <a:pt x="1609556" y="260833"/>
                </a:cubicBezTo>
                <a:lnTo>
                  <a:pt x="1609556" y="304571"/>
                </a:lnTo>
                <a:cubicBezTo>
                  <a:pt x="1609556" y="348844"/>
                  <a:pt x="1618357" y="353377"/>
                  <a:pt x="1634626" y="355244"/>
                </a:cubicBezTo>
                <a:cubicBezTo>
                  <a:pt x="1637826" y="358445"/>
                  <a:pt x="1637826" y="370180"/>
                  <a:pt x="1634626" y="373380"/>
                </a:cubicBezTo>
                <a:cubicBezTo>
                  <a:pt x="1621824" y="372847"/>
                  <a:pt x="1598195" y="372313"/>
                  <a:pt x="1574885" y="372313"/>
                </a:cubicBezTo>
                <a:cubicBezTo>
                  <a:pt x="1545335" y="372313"/>
                  <a:pt x="1521545" y="372847"/>
                  <a:pt x="1499142" y="373380"/>
                </a:cubicBezTo>
                <a:cubicBezTo>
                  <a:pt x="1495942" y="370180"/>
                  <a:pt x="1495942" y="358445"/>
                  <a:pt x="1499142" y="355244"/>
                </a:cubicBezTo>
                <a:cubicBezTo>
                  <a:pt x="1531680" y="353644"/>
                  <a:pt x="1540214" y="348844"/>
                  <a:pt x="1540214" y="304571"/>
                </a:cubicBezTo>
                <a:lnTo>
                  <a:pt x="1540214" y="70942"/>
                </a:lnTo>
                <a:cubicBezTo>
                  <a:pt x="1540214" y="34351"/>
                  <a:pt x="1537547" y="33604"/>
                  <a:pt x="1503943" y="30937"/>
                </a:cubicBezTo>
                <a:cubicBezTo>
                  <a:pt x="1501276" y="26137"/>
                  <a:pt x="1500743" y="20269"/>
                  <a:pt x="1502343" y="13868"/>
                </a:cubicBezTo>
                <a:cubicBezTo>
                  <a:pt x="1540214" y="12268"/>
                  <a:pt x="1582886" y="6401"/>
                  <a:pt x="1602622" y="0"/>
                </a:cubicBezTo>
                <a:close/>
                <a:moveTo>
                  <a:pt x="678697" y="0"/>
                </a:moveTo>
                <a:cubicBezTo>
                  <a:pt x="683498" y="0"/>
                  <a:pt x="687232" y="2134"/>
                  <a:pt x="687232" y="6934"/>
                </a:cubicBezTo>
                <a:cubicBezTo>
                  <a:pt x="687232" y="6934"/>
                  <a:pt x="685631" y="26670"/>
                  <a:pt x="685631" y="61341"/>
                </a:cubicBezTo>
                <a:lnTo>
                  <a:pt x="685631" y="174102"/>
                </a:lnTo>
                <a:cubicBezTo>
                  <a:pt x="715928" y="155006"/>
                  <a:pt x="754013" y="135484"/>
                  <a:pt x="773642" y="135484"/>
                </a:cubicBezTo>
                <a:cubicBezTo>
                  <a:pt x="819515" y="135484"/>
                  <a:pt x="844585" y="162154"/>
                  <a:pt x="844585" y="220828"/>
                </a:cubicBezTo>
                <a:lnTo>
                  <a:pt x="844585" y="304038"/>
                </a:lnTo>
                <a:cubicBezTo>
                  <a:pt x="844585" y="348844"/>
                  <a:pt x="853119" y="353644"/>
                  <a:pt x="885656" y="355244"/>
                </a:cubicBezTo>
                <a:cubicBezTo>
                  <a:pt x="888857" y="358445"/>
                  <a:pt x="888857" y="370180"/>
                  <a:pt x="885656" y="373380"/>
                </a:cubicBezTo>
                <a:cubicBezTo>
                  <a:pt x="862720" y="372847"/>
                  <a:pt x="839464" y="372313"/>
                  <a:pt x="809914" y="372313"/>
                </a:cubicBezTo>
                <a:cubicBezTo>
                  <a:pt x="784524" y="372313"/>
                  <a:pt x="767241" y="372847"/>
                  <a:pt x="744839" y="373380"/>
                </a:cubicBezTo>
                <a:cubicBezTo>
                  <a:pt x="741638" y="370180"/>
                  <a:pt x="741638" y="358445"/>
                  <a:pt x="744839" y="355244"/>
                </a:cubicBezTo>
                <a:cubicBezTo>
                  <a:pt x="766708" y="353644"/>
                  <a:pt x="775243" y="348844"/>
                  <a:pt x="775243" y="304038"/>
                </a:cubicBezTo>
                <a:lnTo>
                  <a:pt x="775243" y="214960"/>
                </a:lnTo>
                <a:cubicBezTo>
                  <a:pt x="775243" y="184556"/>
                  <a:pt x="756573" y="174955"/>
                  <a:pt x="735237" y="174955"/>
                </a:cubicBezTo>
                <a:cubicBezTo>
                  <a:pt x="725690" y="174955"/>
                  <a:pt x="707767" y="181303"/>
                  <a:pt x="685631" y="195438"/>
                </a:cubicBezTo>
                <a:lnTo>
                  <a:pt x="685631" y="304571"/>
                </a:lnTo>
                <a:cubicBezTo>
                  <a:pt x="685631" y="348844"/>
                  <a:pt x="693632" y="353644"/>
                  <a:pt x="716035" y="355244"/>
                </a:cubicBezTo>
                <a:cubicBezTo>
                  <a:pt x="719236" y="358445"/>
                  <a:pt x="719236" y="370180"/>
                  <a:pt x="716035" y="373380"/>
                </a:cubicBezTo>
                <a:cubicBezTo>
                  <a:pt x="693099" y="372847"/>
                  <a:pt x="676350" y="372313"/>
                  <a:pt x="650960" y="372313"/>
                </a:cubicBezTo>
                <a:cubicBezTo>
                  <a:pt x="621410" y="372313"/>
                  <a:pt x="597620" y="372847"/>
                  <a:pt x="575217" y="373380"/>
                </a:cubicBezTo>
                <a:cubicBezTo>
                  <a:pt x="572017" y="370180"/>
                  <a:pt x="572017" y="358445"/>
                  <a:pt x="575217" y="355244"/>
                </a:cubicBezTo>
                <a:cubicBezTo>
                  <a:pt x="607755" y="353644"/>
                  <a:pt x="616289" y="348844"/>
                  <a:pt x="616289" y="304571"/>
                </a:cubicBezTo>
                <a:lnTo>
                  <a:pt x="616289" y="70942"/>
                </a:lnTo>
                <a:cubicBezTo>
                  <a:pt x="616289" y="34351"/>
                  <a:pt x="613622" y="33604"/>
                  <a:pt x="580018" y="30937"/>
                </a:cubicBezTo>
                <a:cubicBezTo>
                  <a:pt x="577351" y="26137"/>
                  <a:pt x="576818" y="20269"/>
                  <a:pt x="578418" y="13868"/>
                </a:cubicBezTo>
                <a:cubicBezTo>
                  <a:pt x="616289" y="12268"/>
                  <a:pt x="658961" y="6401"/>
                  <a:pt x="678697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200" b="1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163A7-51D9-47E4-3236-8FECC7ED981F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E52DA35-B7BA-916D-A270-FB87717E3DE7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CA7298-8A0C-9096-519C-E84D14C5D3E3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BD4E1A-C8E9-79B2-1BDD-2A58A8DC6C44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48CA19-03B0-8D9C-5B1E-FF4DBC343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4129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-up of a molecule&#10;&#10;Description automatically generated">
            <a:extLst>
              <a:ext uri="{FF2B5EF4-FFF2-40B4-BE49-F238E27FC236}">
                <a16:creationId xmlns:a16="http://schemas.microsoft.com/office/drawing/2014/main" id="{A7864952-2709-454F-A80B-1700388E7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600" y="2447999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2913A-5404-5643-B59D-F0D94BA8114D}"/>
                  </a:ext>
                </a:extLst>
              </p:cNvPr>
              <p:cNvSpPr txBox="1"/>
              <p:nvPr/>
            </p:nvSpPr>
            <p:spPr>
              <a:xfrm>
                <a:off x="2389070" y="1929155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lang="en-US" sz="2000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72913A-5404-5643-B59D-F0D94BA81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070" y="1929155"/>
                <a:ext cx="1950184" cy="400110"/>
              </a:xfrm>
              <a:prstGeom prst="rect">
                <a:avLst/>
              </a:prstGeom>
              <a:blipFill>
                <a:blip r:embed="rId4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31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Decomposition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4EEE4-13E9-BD4E-B7A5-79CAFB057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491" y="164263"/>
            <a:ext cx="2062415" cy="1551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94A24-B613-DB4B-A317-D9BD33E7D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895" y="0"/>
            <a:ext cx="1879900" cy="1715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D5CE5B-3E1E-C544-8097-20AD11137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8784" y="237269"/>
            <a:ext cx="1606128" cy="1478368"/>
          </a:xfrm>
          <a:prstGeom prst="rect">
            <a:avLst/>
          </a:prstGeom>
        </p:spPr>
      </p:pic>
      <p:sp>
        <p:nvSpPr>
          <p:cNvPr id="30" name="Snip Single Corner of Rectangle 29">
            <a:extLst>
              <a:ext uri="{FF2B5EF4-FFF2-40B4-BE49-F238E27FC236}">
                <a16:creationId xmlns:a16="http://schemas.microsoft.com/office/drawing/2014/main" id="{3384E8ED-F23C-3346-B1CF-CAB5CB669E41}"/>
              </a:ext>
            </a:extLst>
          </p:cNvPr>
          <p:cNvSpPr/>
          <p:nvPr/>
        </p:nvSpPr>
        <p:spPr>
          <a:xfrm rot="10800000">
            <a:off x="7159256" y="2133598"/>
            <a:ext cx="4269297" cy="354935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3F2362-5232-6244-B098-BE9168336086}"/>
                  </a:ext>
                </a:extLst>
              </p:cNvPr>
              <p:cNvSpPr txBox="1"/>
              <p:nvPr/>
            </p:nvSpPr>
            <p:spPr>
              <a:xfrm>
                <a:off x="7357731" y="2355077"/>
                <a:ext cx="3926957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Smaller shifts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Mostly due to polarization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For cis: interaction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Linux Biolinum O" panose="02000503000000000000" pitchFamily="2" charset="0"/>
                            <a:cs typeface="Linux Biolinum O" panose="02000503000000000000" pitchFamily="2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 O" panose="02000503000000000000" pitchFamily="2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inux Biolinum O" panose="02000503000000000000" pitchFamily="2" charset="0"/>
                            <a:cs typeface="Linux Biolinum O" panose="02000503000000000000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positive electrostatic effect (destabilizing the CT state) 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Interaction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Linux Biolinum O" panose="02000503000000000000" pitchFamily="2" charset="0"/>
                            <a:cs typeface="Linux Biolinum O" panose="02000503000000000000" pitchFamily="2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Biolinum O" panose="02000503000000000000" pitchFamily="2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Linux Biolinum O" panose="02000503000000000000" pitchFamily="2" charset="0"/>
                            <a:cs typeface="Linux Biolinum O" panose="02000503000000000000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negative electrostatic effect (stabilizing the CT state)  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3F2362-5232-6244-B098-BE916833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31" y="2355077"/>
                <a:ext cx="3926957" cy="4247317"/>
              </a:xfrm>
              <a:prstGeom prst="rect">
                <a:avLst/>
              </a:prstGeom>
              <a:blipFill>
                <a:blip r:embed="rId10"/>
                <a:stretch>
                  <a:fillRect l="-965" t="-298" r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BF542CD0-83C3-C048-A774-89DD753705B1}"/>
              </a:ext>
            </a:extLst>
          </p:cNvPr>
          <p:cNvGrpSpPr/>
          <p:nvPr/>
        </p:nvGrpSpPr>
        <p:grpSpPr>
          <a:xfrm>
            <a:off x="1233326" y="592898"/>
            <a:ext cx="354419" cy="369332"/>
            <a:chOff x="8151628" y="1880112"/>
            <a:chExt cx="354419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381F085-D7C5-8D43-B9A6-66AF82BC50B6}"/>
                </a:ext>
              </a:extLst>
            </p:cNvPr>
            <p:cNvSpPr/>
            <p:nvPr/>
          </p:nvSpPr>
          <p:spPr>
            <a:xfrm>
              <a:off x="8151628" y="1897727"/>
              <a:ext cx="354419" cy="346321"/>
            </a:xfrm>
            <a:prstGeom prst="ellipse">
              <a:avLst/>
            </a:prstGeom>
            <a:solidFill>
              <a:srgbClr val="BABA42">
                <a:alpha val="79000"/>
              </a:srgbClr>
            </a:solidFill>
            <a:ln>
              <a:solidFill>
                <a:srgbClr val="BAB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96FE95-BF63-5447-877C-5ACF862A8E7E}"/>
                </a:ext>
              </a:extLst>
            </p:cNvPr>
            <p:cNvSpPr txBox="1"/>
            <p:nvPr/>
          </p:nvSpPr>
          <p:spPr>
            <a:xfrm>
              <a:off x="8236689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+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7EC51B-6ECD-2547-8E4C-A5BCE9BEE81F}"/>
              </a:ext>
            </a:extLst>
          </p:cNvPr>
          <p:cNvGrpSpPr/>
          <p:nvPr/>
        </p:nvGrpSpPr>
        <p:grpSpPr>
          <a:xfrm>
            <a:off x="1692298" y="592898"/>
            <a:ext cx="354419" cy="369332"/>
            <a:chOff x="8610600" y="1880112"/>
            <a:chExt cx="354419" cy="3693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043AB4-999D-4148-A24F-DA647681AB71}"/>
                </a:ext>
              </a:extLst>
            </p:cNvPr>
            <p:cNvSpPr/>
            <p:nvPr/>
          </p:nvSpPr>
          <p:spPr>
            <a:xfrm>
              <a:off x="8610600" y="1897727"/>
              <a:ext cx="354419" cy="346321"/>
            </a:xfrm>
            <a:prstGeom prst="ellipse">
              <a:avLst/>
            </a:prstGeom>
            <a:solidFill>
              <a:srgbClr val="5F9798">
                <a:alpha val="79000"/>
              </a:srgbClr>
            </a:solidFill>
            <a:ln>
              <a:solidFill>
                <a:srgbClr val="5F97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4E60F3-71A7-3540-B76C-B8F8E5080CDF}"/>
                </a:ext>
              </a:extLst>
            </p:cNvPr>
            <p:cNvSpPr txBox="1"/>
            <p:nvPr/>
          </p:nvSpPr>
          <p:spPr>
            <a:xfrm>
              <a:off x="8700978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-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26D4F1A-2C17-A0CE-3D8A-1D059FB628EC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7E9DE2-7CF4-D782-3940-A1AC44D54796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C15FE6-FE4F-EE13-A75C-B5763821E437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859B50-B596-0EFF-A50F-EFEE9A217DDC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2CF299D-D5B4-1A5A-DF11-34532A4D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91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32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686C3-09C0-6943-BC22-D365B4D282D0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Gas phase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E22FF-8F99-3945-8811-25A0639D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10" y="1648431"/>
            <a:ext cx="5025725" cy="3159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1E98D7-D4D6-8A47-A87D-79698AFC3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270" y="36848"/>
            <a:ext cx="819216" cy="579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7EFBD1-273C-CE45-BA0A-33C9F15D3185}"/>
                  </a:ext>
                </a:extLst>
              </p:cNvPr>
              <p:cNvSpPr txBox="1"/>
              <p:nvPr/>
            </p:nvSpPr>
            <p:spPr>
              <a:xfrm>
                <a:off x="1179326" y="673399"/>
                <a:ext cx="4540990" cy="2759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S</a:t>
                </a:r>
                <a:r>
                  <a:rPr lang="en-US" sz="2000" baseline="-25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1</a:t>
                </a:r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highest oscillator strength: excitation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π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and CC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π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and NO</a:t>
                </a:r>
                <a:r>
                  <a:rPr lang="en-US" sz="2000" baseline="-25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2</a:t>
                </a:r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(CT=0.84)</a:t>
                </a:r>
                <a:endParaRPr lang="en-US" sz="2000" baseline="-25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  <a:p>
                <a:endParaRPr lang="en-US" sz="2000" baseline="-25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  <a:p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S</a:t>
                </a:r>
                <a:r>
                  <a:rPr lang="en-US" sz="2000" baseline="-25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2</a:t>
                </a:r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and S</a:t>
                </a:r>
                <a:r>
                  <a:rPr lang="en-US" sz="2000" baseline="-25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3</a:t>
                </a:r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are dark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 O" panose="02000503000000000000" pitchFamily="2" charset="0"/>
                      </a:rPr>
                      <m:t>n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localized excitations (CT=0.19)</a:t>
                </a:r>
              </a:p>
              <a:p>
                <a:endParaRPr lang="en-US" sz="2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  <a:p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Higher state are more localized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Libertine O" panose="02000503000000000000" pitchFamily="2" charset="0"/>
                      </a:rPr>
                      <m:t>𝜋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inux Libertine O" panose="02000503000000000000" pitchFamily="2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states (CT=0.51)</a:t>
                </a:r>
              </a:p>
              <a:p>
                <a:endParaRPr lang="en-US" sz="2000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7EFBD1-273C-CE45-BA0A-33C9F15D3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326" y="673399"/>
                <a:ext cx="4540990" cy="2759730"/>
              </a:xfrm>
              <a:prstGeom prst="rect">
                <a:avLst/>
              </a:prstGeom>
              <a:blipFill>
                <a:blip r:embed="rId7"/>
                <a:stretch>
                  <a:fillRect l="-1397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picture containing satellite, transport, night sky&#10;&#10;Description automatically generated">
            <a:extLst>
              <a:ext uri="{FF2B5EF4-FFF2-40B4-BE49-F238E27FC236}">
                <a16:creationId xmlns:a16="http://schemas.microsoft.com/office/drawing/2014/main" id="{5DC3D2CA-94BE-3443-9833-6CE531470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728" y="-8901"/>
            <a:ext cx="2459664" cy="6952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6892F8-1F7C-4346-8440-8DB0F4BCEF9C}"/>
              </a:ext>
            </a:extLst>
          </p:cNvPr>
          <p:cNvSpPr txBox="1"/>
          <p:nvPr/>
        </p:nvSpPr>
        <p:spPr>
          <a:xfrm>
            <a:off x="6756706" y="61795"/>
            <a:ext cx="780105" cy="323165"/>
          </a:xfrm>
          <a:prstGeom prst="rect">
            <a:avLst/>
          </a:prstGeom>
          <a:noFill/>
          <a:ln w="19050">
            <a:solidFill>
              <a:srgbClr val="FFC0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NMe</a:t>
            </a:r>
            <a:r>
              <a:rPr lang="en-US" sz="1500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FB077-5482-694A-97A0-78506EB10050}"/>
              </a:ext>
            </a:extLst>
          </p:cNvPr>
          <p:cNvSpPr txBox="1"/>
          <p:nvPr/>
        </p:nvSpPr>
        <p:spPr>
          <a:xfrm>
            <a:off x="10035656" y="55832"/>
            <a:ext cx="715927" cy="323165"/>
          </a:xfrm>
          <a:prstGeom prst="rect">
            <a:avLst/>
          </a:prstGeom>
          <a:noFill/>
          <a:ln w="19050">
            <a:solidFill>
              <a:srgbClr val="FFC0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NO</a:t>
            </a:r>
            <a:r>
              <a:rPr lang="en-US" sz="1500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5E2CE8-90A2-EF41-93BB-AB435E3B14FE}"/>
                  </a:ext>
                </a:extLst>
              </p:cNvPr>
              <p:cNvSpPr txBox="1"/>
              <p:nvPr/>
            </p:nvSpPr>
            <p:spPr>
              <a:xfrm>
                <a:off x="9275413" y="686250"/>
                <a:ext cx="715927" cy="317844"/>
              </a:xfrm>
              <a:prstGeom prst="rect">
                <a:avLst/>
              </a:prstGeom>
              <a:noFill/>
              <a:ln w="19050">
                <a:solidFill>
                  <a:srgbClr val="FFC03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𝜋</m:t>
                    </m:r>
                  </m:oMath>
                </a14:m>
                <a:r>
                  <a:rPr lang="en-US" sz="1500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5E2CE8-90A2-EF41-93BB-AB435E3B1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413" y="686250"/>
                <a:ext cx="715927" cy="317844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  <a:ln w="19050">
                <a:solidFill>
                  <a:srgbClr val="FFC03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2D9A1C7-31EA-0745-ACBE-3BEFBB33FBD9}"/>
              </a:ext>
            </a:extLst>
          </p:cNvPr>
          <p:cNvSpPr txBox="1"/>
          <p:nvPr/>
        </p:nvSpPr>
        <p:spPr>
          <a:xfrm>
            <a:off x="8441746" y="683590"/>
            <a:ext cx="715927" cy="323165"/>
          </a:xfrm>
          <a:prstGeom prst="rect">
            <a:avLst/>
          </a:prstGeom>
          <a:noFill/>
          <a:ln w="19050">
            <a:solidFill>
              <a:srgbClr val="FFC03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CC</a:t>
            </a:r>
            <a:endParaRPr lang="en-US" sz="1500" baseline="-25000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55C9CD-327B-774C-8266-AF38087DBB49}"/>
              </a:ext>
            </a:extLst>
          </p:cNvPr>
          <p:cNvSpPr txBox="1"/>
          <p:nvPr/>
        </p:nvSpPr>
        <p:spPr>
          <a:xfrm>
            <a:off x="1126591" y="3465742"/>
            <a:ext cx="47808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S</a:t>
            </a:r>
            <a:r>
              <a:rPr lang="en-US" b="1" baseline="-25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DA8096-B504-8346-B2B0-5C8E797959A6}"/>
                  </a:ext>
                </a:extLst>
              </p:cNvPr>
              <p:cNvSpPr txBox="1"/>
              <p:nvPr/>
            </p:nvSpPr>
            <p:spPr>
              <a:xfrm>
                <a:off x="7608080" y="686250"/>
                <a:ext cx="715927" cy="317844"/>
              </a:xfrm>
              <a:prstGeom prst="rect">
                <a:avLst/>
              </a:prstGeom>
              <a:noFill/>
              <a:ln w="19050">
                <a:solidFill>
                  <a:srgbClr val="FFC03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𝜋</m:t>
                    </m:r>
                  </m:oMath>
                </a14:m>
                <a:r>
                  <a:rPr lang="en-US" sz="1500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FDA8096-B504-8346-B2B0-5C8E79795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080" y="686250"/>
                <a:ext cx="715927" cy="317844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  <a:ln w="19050">
                <a:solidFill>
                  <a:srgbClr val="FFC03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EC4CF7-D7CF-8341-BAE2-56458BB16D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6000" y="3650400"/>
            <a:ext cx="4009312" cy="338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0B28B9-AA26-AB45-B351-6DAA8B372739}"/>
              </a:ext>
            </a:extLst>
          </p:cNvPr>
          <p:cNvSpPr txBox="1"/>
          <p:nvPr/>
        </p:nvSpPr>
        <p:spPr>
          <a:xfrm rot="16200000">
            <a:off x="679164" y="4965949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9FF7EB-45DC-9547-882E-785BF00FC7B7}"/>
              </a:ext>
            </a:extLst>
          </p:cNvPr>
          <p:cNvSpPr txBox="1"/>
          <p:nvPr/>
        </p:nvSpPr>
        <p:spPr>
          <a:xfrm>
            <a:off x="2961757" y="3512338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Hole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CC293D-C1F9-5AB0-77D0-7A96D779C9BD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37F6FE-CEC2-DDCD-B77B-5C5C57177A54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3D6780-0684-BE67-4C0B-4E320D7E5084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BE5645-E315-A718-BBB0-FF917E1A2583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1CA1BB-5799-945F-A240-7217F006A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03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F5BE7C3F-92D0-0D64-DBDC-641F077F9598}"/>
              </a:ext>
            </a:extLst>
          </p:cNvPr>
          <p:cNvGrpSpPr/>
          <p:nvPr/>
        </p:nvGrpSpPr>
        <p:grpSpPr>
          <a:xfrm>
            <a:off x="7223174" y="137338"/>
            <a:ext cx="4728149" cy="3796567"/>
            <a:chOff x="7223174" y="463913"/>
            <a:chExt cx="4728149" cy="3796567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743E679-358B-7EC6-35C7-2D60930A1A93}"/>
                </a:ext>
              </a:extLst>
            </p:cNvPr>
            <p:cNvSpPr/>
            <p:nvPr/>
          </p:nvSpPr>
          <p:spPr>
            <a:xfrm>
              <a:off x="7223174" y="1052458"/>
              <a:ext cx="4728149" cy="320802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4CF2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8BB9CB2-D4FB-BF4F-3535-33E215C813B9}"/>
                </a:ext>
              </a:extLst>
            </p:cNvPr>
            <p:cNvSpPr/>
            <p:nvPr/>
          </p:nvSpPr>
          <p:spPr>
            <a:xfrm>
              <a:off x="8444942" y="463913"/>
              <a:ext cx="3172897" cy="537250"/>
            </a:xfrm>
            <a:custGeom>
              <a:avLst/>
              <a:gdLst>
                <a:gd name="connsiteX0" fmla="*/ 117224 w 2711723"/>
                <a:gd name="connsiteY0" fmla="*/ 0 h 537250"/>
                <a:gd name="connsiteX1" fmla="*/ 2594499 w 2711723"/>
                <a:gd name="connsiteY1" fmla="*/ 0 h 537250"/>
                <a:gd name="connsiteX2" fmla="*/ 2711723 w 2711723"/>
                <a:gd name="connsiteY2" fmla="*/ 117224 h 537250"/>
                <a:gd name="connsiteX3" fmla="*/ 2711723 w 2711723"/>
                <a:gd name="connsiteY3" fmla="*/ 537250 h 537250"/>
                <a:gd name="connsiteX4" fmla="*/ 0 w 2711723"/>
                <a:gd name="connsiteY4" fmla="*/ 537250 h 537250"/>
                <a:gd name="connsiteX5" fmla="*/ 0 w 2711723"/>
                <a:gd name="connsiteY5" fmla="*/ 117224 h 537250"/>
                <a:gd name="connsiteX6" fmla="*/ 117224 w 2711723"/>
                <a:gd name="connsiteY6" fmla="*/ 0 h 53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1723" h="537250">
                  <a:moveTo>
                    <a:pt x="117224" y="0"/>
                  </a:moveTo>
                  <a:lnTo>
                    <a:pt x="2594499" y="0"/>
                  </a:lnTo>
                  <a:lnTo>
                    <a:pt x="2711723" y="117224"/>
                  </a:lnTo>
                  <a:lnTo>
                    <a:pt x="2711723" y="537250"/>
                  </a:lnTo>
                  <a:lnTo>
                    <a:pt x="0" y="537250"/>
                  </a:lnTo>
                  <a:lnTo>
                    <a:pt x="0" y="117224"/>
                  </a:lnTo>
                  <a:cubicBezTo>
                    <a:pt x="0" y="52483"/>
                    <a:pt x="52483" y="0"/>
                    <a:pt x="117224" y="0"/>
                  </a:cubicBezTo>
                  <a:close/>
                </a:path>
              </a:pathLst>
            </a:custGeom>
            <a:solidFill>
              <a:srgbClr val="4CF2C7"/>
            </a:solidFill>
            <a:ln>
              <a:solidFill>
                <a:srgbClr val="4CF2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E4B7431-2BAE-7F19-9E3B-57B4D3F51310}"/>
                </a:ext>
              </a:extLst>
            </p:cNvPr>
            <p:cNvSpPr txBox="1"/>
            <p:nvPr/>
          </p:nvSpPr>
          <p:spPr>
            <a:xfrm>
              <a:off x="8459377" y="585559"/>
              <a:ext cx="3183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Singular value decomposition</a:t>
              </a:r>
            </a:p>
            <a:p>
              <a:endParaRPr lang="en-US" dirty="0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33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B57D84-AB28-9342-9D89-30655802215A}"/>
                  </a:ext>
                </a:extLst>
              </p:cNvPr>
              <p:cNvSpPr txBox="1"/>
              <p:nvPr/>
            </p:nvSpPr>
            <p:spPr>
              <a:xfrm>
                <a:off x="1031035" y="1126230"/>
                <a:ext cx="4556073" cy="9411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I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e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Linux Libertine O" panose="02000503000000000000" pitchFamily="2" charset="0"/>
                          <a:cs typeface="Linux Libertine O" panose="02000503000000000000" pitchFamily="2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q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pq</m:t>
                              </m:r>
                            </m:sub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I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q</m:t>
                              </m:r>
                            </m:sub>
                          </m:sSub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B57D84-AB28-9342-9D89-30655802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35" y="1126230"/>
                <a:ext cx="4556073" cy="941155"/>
              </a:xfrm>
              <a:prstGeom prst="rect">
                <a:avLst/>
              </a:prstGeom>
              <a:blipFill>
                <a:blip r:embed="rId3"/>
                <a:stretch>
                  <a:fillRect l="-278" t="-141333" r="-833" b="-18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8C0F2-C582-494D-81A4-3D57ABA3BC21}"/>
                  </a:ext>
                </a:extLst>
              </p:cNvPr>
              <p:cNvSpPr txBox="1"/>
              <p:nvPr/>
            </p:nvSpPr>
            <p:spPr>
              <a:xfrm>
                <a:off x="2296790" y="2528626"/>
                <a:ext cx="2024563" cy="462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q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Linux Libertine O" panose="02000503000000000000" pitchFamily="2" charset="0"/>
                          <a:cs typeface="Linux Libertine O" panose="02000503000000000000" pitchFamily="2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8C0F2-C582-494D-81A4-3D57ABA3B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790" y="2528626"/>
                <a:ext cx="2024563" cy="462947"/>
              </a:xfrm>
              <a:prstGeom prst="rect">
                <a:avLst/>
              </a:prstGeom>
              <a:blipFill>
                <a:blip r:embed="rId4"/>
                <a:stretch>
                  <a:fillRect l="-29814" t="-181081" r="-11801" b="-2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1A0E80C-70FA-CE4D-9CE0-1320D6348B73}"/>
              </a:ext>
            </a:extLst>
          </p:cNvPr>
          <p:cNvSpPr txBox="1"/>
          <p:nvPr/>
        </p:nvSpPr>
        <p:spPr>
          <a:xfrm>
            <a:off x="1097841" y="826880"/>
            <a:ext cx="4422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One-electron transition density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6ABD96-DEF5-8143-B480-5605B70AD394}"/>
                  </a:ext>
                </a:extLst>
              </p:cNvPr>
              <p:cNvSpPr txBox="1"/>
              <p:nvPr/>
            </p:nvSpPr>
            <p:spPr>
              <a:xfrm>
                <a:off x="2035940" y="2996458"/>
                <a:ext cx="2546263" cy="462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p</m:t>
                        </m:r>
                      </m:sub>
                      <m:sup>
                        <m:r>
                          <a:rPr lang="en-US" sz="2400" b="0" i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ea typeface="Linux Libertine O" panose="02000503000000000000" pitchFamily="2" charset="0"/>
                    <a:cs typeface="Arial" panose="020B0604020202020204" pitchFamily="34" charset="0"/>
                  </a:rPr>
                  <a:t>: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ea typeface="Linux Libertine O" panose="02000503000000000000" pitchFamily="2" charset="0"/>
                    <a:cs typeface="Arial" panose="020B0604020202020204" pitchFamily="34" charset="0"/>
                  </a:rPr>
                  <a:t>creation operator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6ABD96-DEF5-8143-B480-5605B70A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940" y="2996458"/>
                <a:ext cx="2546263" cy="462947"/>
              </a:xfrm>
              <a:prstGeom prst="rect">
                <a:avLst/>
              </a:prstGeom>
              <a:blipFill>
                <a:blip r:embed="rId5"/>
                <a:stretch>
                  <a:fillRect l="-3483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4D1354-7E1C-414C-B876-2D62589C156C}"/>
                  </a:ext>
                </a:extLst>
              </p:cNvPr>
              <p:cNvSpPr/>
              <p:nvPr/>
            </p:nvSpPr>
            <p:spPr>
              <a:xfrm>
                <a:off x="1572246" y="3442451"/>
                <a:ext cx="3473650" cy="494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ea typeface="Linux Libertine O" panose="02000503000000000000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ea typeface="Linux Libertine O" panose="02000503000000000000" pitchFamily="2" charset="0"/>
                    <a:cs typeface="Arial" panose="020B0604020202020204" pitchFamily="34" charset="0"/>
                  </a:rPr>
                  <a:t>: annihilation operator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4D1354-7E1C-414C-B876-2D62589C1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246" y="3442451"/>
                <a:ext cx="3473650" cy="494559"/>
              </a:xfrm>
              <a:prstGeom prst="rect">
                <a:avLst/>
              </a:prstGeom>
              <a:blipFill>
                <a:blip r:embed="rId6"/>
                <a:stretch>
                  <a:fillRect t="-25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804C2DFC-69A6-4E4C-97F6-081E65B67322}"/>
              </a:ext>
            </a:extLst>
          </p:cNvPr>
          <p:cNvSpPr/>
          <p:nvPr/>
        </p:nvSpPr>
        <p:spPr>
          <a:xfrm>
            <a:off x="3174135" y="1689968"/>
            <a:ext cx="269872" cy="838658"/>
          </a:xfrm>
          <a:custGeom>
            <a:avLst/>
            <a:gdLst>
              <a:gd name="connsiteX0" fmla="*/ 177723 w 227342"/>
              <a:gd name="connsiteY0" fmla="*/ 0 h 737191"/>
              <a:gd name="connsiteX1" fmla="*/ 514 w 227342"/>
              <a:gd name="connsiteY1" fmla="*/ 382772 h 737191"/>
              <a:gd name="connsiteX2" fmla="*/ 227342 w 227342"/>
              <a:gd name="connsiteY2" fmla="*/ 737191 h 73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342" h="737191">
                <a:moveTo>
                  <a:pt x="177723" y="0"/>
                </a:moveTo>
                <a:cubicBezTo>
                  <a:pt x="84983" y="129953"/>
                  <a:pt x="-7756" y="259907"/>
                  <a:pt x="514" y="382772"/>
                </a:cubicBezTo>
                <a:cubicBezTo>
                  <a:pt x="8784" y="505637"/>
                  <a:pt x="118063" y="621414"/>
                  <a:pt x="227342" y="737191"/>
                </a:cubicBezTo>
              </a:path>
            </a:pathLst>
          </a:custGeom>
          <a:noFill/>
          <a:ln w="38100">
            <a:solidFill>
              <a:srgbClr val="9A008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DB69ED-DC14-34FC-2C29-DFB78B2D72A3}"/>
                  </a:ext>
                </a:extLst>
              </p:cNvPr>
              <p:cNvSpPr txBox="1"/>
              <p:nvPr/>
            </p:nvSpPr>
            <p:spPr>
              <a:xfrm>
                <a:off x="7312074" y="1160385"/>
                <a:ext cx="4550348" cy="896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DB69ED-DC14-34FC-2C29-DFB78B2D7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074" y="1160385"/>
                <a:ext cx="4550348" cy="896143"/>
              </a:xfrm>
              <a:prstGeom prst="rect">
                <a:avLst/>
              </a:prstGeom>
              <a:blipFill>
                <a:blip r:embed="rId7"/>
                <a:stretch>
                  <a:fillRect t="-149296" r="-833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37A8BB-9F54-483D-D796-D7C8A9501E14}"/>
                  </a:ext>
                </a:extLst>
              </p:cNvPr>
              <p:cNvSpPr txBox="1"/>
              <p:nvPr/>
            </p:nvSpPr>
            <p:spPr>
              <a:xfrm>
                <a:off x="8088665" y="2083847"/>
                <a:ext cx="29971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amplitude of transition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37A8BB-9F54-483D-D796-D7C8A9501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665" y="2083847"/>
                <a:ext cx="2997167" cy="369332"/>
              </a:xfrm>
              <a:prstGeom prst="rect">
                <a:avLst/>
              </a:prstGeom>
              <a:blipFill>
                <a:blip r:embed="rId8"/>
                <a:stretch>
                  <a:fillRect l="-3361" t="-27586" r="-2521" b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8D01DA-8282-C422-8056-3EAE6B3E32BF}"/>
                  </a:ext>
                </a:extLst>
              </p:cNvPr>
              <p:cNvSpPr/>
              <p:nvPr/>
            </p:nvSpPr>
            <p:spPr>
              <a:xfrm>
                <a:off x="7987547" y="2454795"/>
                <a:ext cx="3199402" cy="473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hole and electron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28D01DA-8282-C422-8056-3EAE6B3E3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547" y="2454795"/>
                <a:ext cx="3199402" cy="473719"/>
              </a:xfrm>
              <a:prstGeom prst="rect">
                <a:avLst/>
              </a:prstGeom>
              <a:blipFill>
                <a:blip r:embed="rId9"/>
                <a:stretch>
                  <a:fillRect l="-1186" r="-1186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F5F80A0-02A2-FF44-D767-D4911F448BB1}"/>
              </a:ext>
            </a:extLst>
          </p:cNvPr>
          <p:cNvSpPr txBox="1"/>
          <p:nvPr/>
        </p:nvSpPr>
        <p:spPr>
          <a:xfrm>
            <a:off x="7376018" y="820115"/>
            <a:ext cx="4422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Natural transition orbitals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B4D070-EB9A-4720-71D4-D8F64F012B9A}"/>
              </a:ext>
            </a:extLst>
          </p:cNvPr>
          <p:cNvGrpSpPr/>
          <p:nvPr/>
        </p:nvGrpSpPr>
        <p:grpSpPr>
          <a:xfrm>
            <a:off x="957918" y="4257338"/>
            <a:ext cx="4728149" cy="2155559"/>
            <a:chOff x="957918" y="4636165"/>
            <a:chExt cx="4728149" cy="2155559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04E508E3-9D58-E16A-AC25-0B2C6DCFD952}"/>
                </a:ext>
              </a:extLst>
            </p:cNvPr>
            <p:cNvSpPr/>
            <p:nvPr/>
          </p:nvSpPr>
          <p:spPr>
            <a:xfrm>
              <a:off x="957918" y="5234374"/>
              <a:ext cx="4728149" cy="15573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BF9D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74B258B-7EAE-86A2-1165-DB05510A602B}"/>
                </a:ext>
              </a:extLst>
            </p:cNvPr>
            <p:cNvSpPr/>
            <p:nvPr/>
          </p:nvSpPr>
          <p:spPr>
            <a:xfrm>
              <a:off x="1149581" y="4636165"/>
              <a:ext cx="2711723" cy="537250"/>
            </a:xfrm>
            <a:custGeom>
              <a:avLst/>
              <a:gdLst>
                <a:gd name="connsiteX0" fmla="*/ 117224 w 2711723"/>
                <a:gd name="connsiteY0" fmla="*/ 0 h 537250"/>
                <a:gd name="connsiteX1" fmla="*/ 2594499 w 2711723"/>
                <a:gd name="connsiteY1" fmla="*/ 0 h 537250"/>
                <a:gd name="connsiteX2" fmla="*/ 2711723 w 2711723"/>
                <a:gd name="connsiteY2" fmla="*/ 117224 h 537250"/>
                <a:gd name="connsiteX3" fmla="*/ 2711723 w 2711723"/>
                <a:gd name="connsiteY3" fmla="*/ 537250 h 537250"/>
                <a:gd name="connsiteX4" fmla="*/ 0 w 2711723"/>
                <a:gd name="connsiteY4" fmla="*/ 537250 h 537250"/>
                <a:gd name="connsiteX5" fmla="*/ 0 w 2711723"/>
                <a:gd name="connsiteY5" fmla="*/ 117224 h 537250"/>
                <a:gd name="connsiteX6" fmla="*/ 117224 w 2711723"/>
                <a:gd name="connsiteY6" fmla="*/ 0 h 53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1723" h="537250">
                  <a:moveTo>
                    <a:pt x="117224" y="0"/>
                  </a:moveTo>
                  <a:lnTo>
                    <a:pt x="2594499" y="0"/>
                  </a:lnTo>
                  <a:lnTo>
                    <a:pt x="2711723" y="117224"/>
                  </a:lnTo>
                  <a:lnTo>
                    <a:pt x="2711723" y="537250"/>
                  </a:lnTo>
                  <a:lnTo>
                    <a:pt x="0" y="537250"/>
                  </a:lnTo>
                  <a:lnTo>
                    <a:pt x="0" y="117224"/>
                  </a:lnTo>
                  <a:cubicBezTo>
                    <a:pt x="0" y="52483"/>
                    <a:pt x="52483" y="0"/>
                    <a:pt x="117224" y="0"/>
                  </a:cubicBezTo>
                  <a:close/>
                </a:path>
              </a:pathLst>
            </a:custGeom>
            <a:solidFill>
              <a:srgbClr val="BF9DCC"/>
            </a:solidFill>
            <a:ln>
              <a:solidFill>
                <a:srgbClr val="BF9D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00A9C3-407F-6BE0-5970-BD7E46A6B7D2}"/>
                </a:ext>
              </a:extLst>
            </p:cNvPr>
            <p:cNvSpPr txBox="1"/>
            <p:nvPr/>
          </p:nvSpPr>
          <p:spPr>
            <a:xfrm>
              <a:off x="1136517" y="4757811"/>
              <a:ext cx="2922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Löwdin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orthogonalization</a:t>
              </a:r>
            </a:p>
            <a:p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83BF05-BD15-58B1-DD68-188C315AC574}"/>
                  </a:ext>
                </a:extLst>
              </p:cNvPr>
              <p:cNvSpPr txBox="1"/>
              <p:nvPr/>
            </p:nvSpPr>
            <p:spPr>
              <a:xfrm>
                <a:off x="7770212" y="3350665"/>
                <a:ext cx="3634072" cy="416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/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/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83BF05-BD15-58B1-DD68-188C315AC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212" y="3350665"/>
                <a:ext cx="3634072" cy="416653"/>
              </a:xfrm>
              <a:prstGeom prst="rect">
                <a:avLst/>
              </a:prstGeom>
              <a:blipFill>
                <a:blip r:embed="rId10"/>
                <a:stretch>
                  <a:fillRect l="-1394" r="-2091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35C4DB81-9309-783A-D5FF-B346EE2082B1}"/>
              </a:ext>
            </a:extLst>
          </p:cNvPr>
          <p:cNvGrpSpPr/>
          <p:nvPr/>
        </p:nvGrpSpPr>
        <p:grpSpPr>
          <a:xfrm>
            <a:off x="7223174" y="4253469"/>
            <a:ext cx="4728149" cy="2159429"/>
            <a:chOff x="7223174" y="4083650"/>
            <a:chExt cx="4728149" cy="215942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2DC143E-501B-E7D4-8413-4E84870D3866}"/>
                </a:ext>
              </a:extLst>
            </p:cNvPr>
            <p:cNvGrpSpPr/>
            <p:nvPr/>
          </p:nvGrpSpPr>
          <p:grpSpPr>
            <a:xfrm>
              <a:off x="7223174" y="4083650"/>
              <a:ext cx="4728149" cy="2159429"/>
              <a:chOff x="6308033" y="4475288"/>
              <a:chExt cx="4728149" cy="2159429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D9435250-0662-D3C1-6C56-E0950C482AB1}"/>
                  </a:ext>
                </a:extLst>
              </p:cNvPr>
              <p:cNvSpPr/>
              <p:nvPr/>
            </p:nvSpPr>
            <p:spPr>
              <a:xfrm>
                <a:off x="6308033" y="5078233"/>
                <a:ext cx="4728149" cy="1556484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BCDC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D19AB8E1-FADB-4F7C-6216-EB69B0853924}"/>
                  </a:ext>
                </a:extLst>
              </p:cNvPr>
              <p:cNvSpPr/>
              <p:nvPr/>
            </p:nvSpPr>
            <p:spPr>
              <a:xfrm>
                <a:off x="8025379" y="4475288"/>
                <a:ext cx="2711723" cy="537250"/>
              </a:xfrm>
              <a:custGeom>
                <a:avLst/>
                <a:gdLst>
                  <a:gd name="connsiteX0" fmla="*/ 117224 w 2711723"/>
                  <a:gd name="connsiteY0" fmla="*/ 0 h 537250"/>
                  <a:gd name="connsiteX1" fmla="*/ 2594499 w 2711723"/>
                  <a:gd name="connsiteY1" fmla="*/ 0 h 537250"/>
                  <a:gd name="connsiteX2" fmla="*/ 2711723 w 2711723"/>
                  <a:gd name="connsiteY2" fmla="*/ 117224 h 537250"/>
                  <a:gd name="connsiteX3" fmla="*/ 2711723 w 2711723"/>
                  <a:gd name="connsiteY3" fmla="*/ 537250 h 537250"/>
                  <a:gd name="connsiteX4" fmla="*/ 0 w 2711723"/>
                  <a:gd name="connsiteY4" fmla="*/ 537250 h 537250"/>
                  <a:gd name="connsiteX5" fmla="*/ 0 w 2711723"/>
                  <a:gd name="connsiteY5" fmla="*/ 117224 h 537250"/>
                  <a:gd name="connsiteX6" fmla="*/ 117224 w 2711723"/>
                  <a:gd name="connsiteY6" fmla="*/ 0 h 53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11723" h="537250">
                    <a:moveTo>
                      <a:pt x="117224" y="0"/>
                    </a:moveTo>
                    <a:lnTo>
                      <a:pt x="2594499" y="0"/>
                    </a:lnTo>
                    <a:lnTo>
                      <a:pt x="2711723" y="117224"/>
                    </a:lnTo>
                    <a:lnTo>
                      <a:pt x="2711723" y="537250"/>
                    </a:lnTo>
                    <a:lnTo>
                      <a:pt x="0" y="537250"/>
                    </a:lnTo>
                    <a:lnTo>
                      <a:pt x="0" y="117224"/>
                    </a:lnTo>
                    <a:cubicBezTo>
                      <a:pt x="0" y="52483"/>
                      <a:pt x="52483" y="0"/>
                      <a:pt x="117224" y="0"/>
                    </a:cubicBezTo>
                    <a:close/>
                  </a:path>
                </a:pathLst>
              </a:custGeom>
              <a:solidFill>
                <a:srgbClr val="BCDCD7"/>
              </a:solidFill>
              <a:ln>
                <a:solidFill>
                  <a:srgbClr val="BCDC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48A3F8-6825-BCDE-97B7-F7DBBA898DA0}"/>
                  </a:ext>
                </a:extLst>
              </p:cNvPr>
              <p:cNvSpPr txBox="1"/>
              <p:nvPr/>
            </p:nvSpPr>
            <p:spPr>
              <a:xfrm>
                <a:off x="8077630" y="4583871"/>
                <a:ext cx="26072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Diagonal part</a:t>
                </a:r>
              </a:p>
              <a:p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77DCBA7-1C71-4349-9ECF-EA79A2A55A47}"/>
                    </a:ext>
                  </a:extLst>
                </p:cNvPr>
                <p:cNvSpPr txBox="1"/>
                <p:nvPr/>
              </p:nvSpPr>
              <p:spPr>
                <a:xfrm>
                  <a:off x="8444942" y="4904259"/>
                  <a:ext cx="238680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𝑂𝐼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77DCBA7-1C71-4349-9ECF-EA79A2A55A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942" y="4904259"/>
                  <a:ext cx="2386807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116" r="-370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5728CEC-67DD-1813-929A-99C6E770E6DD}"/>
                  </a:ext>
                </a:extLst>
              </p:cNvPr>
              <p:cNvSpPr txBox="1"/>
              <p:nvPr/>
            </p:nvSpPr>
            <p:spPr>
              <a:xfrm>
                <a:off x="1098342" y="5173348"/>
                <a:ext cx="4426020" cy="860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5728CEC-67DD-1813-929A-99C6E770E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42" y="5173348"/>
                <a:ext cx="4426020" cy="860813"/>
              </a:xfrm>
              <a:prstGeom prst="rect">
                <a:avLst/>
              </a:prstGeom>
              <a:blipFill>
                <a:blip r:embed="rId12"/>
                <a:stretch>
                  <a:fillRect l="-8023" t="-172464" b="-25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D464192E-78EE-AE90-988D-AEC72A107421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6376C1A-4392-4189-A2B6-BD7104CF79C3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9E8FF7A-6921-8D70-5C21-6308FC6AE3FC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AC2D90-996D-A94D-193A-4DAAD42651B3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DDC9AB8-6501-3C62-AAE6-6CA58486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090AEF6-80A1-F149-3B81-107B96DF396B}"/>
              </a:ext>
            </a:extLst>
          </p:cNvPr>
          <p:cNvGrpSpPr/>
          <p:nvPr/>
        </p:nvGrpSpPr>
        <p:grpSpPr>
          <a:xfrm>
            <a:off x="931934" y="116718"/>
            <a:ext cx="4728149" cy="3882856"/>
            <a:chOff x="931934" y="116718"/>
            <a:chExt cx="4728149" cy="388285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56E667B-A7BE-5B34-F8B7-79CF225D3C39}"/>
                </a:ext>
              </a:extLst>
            </p:cNvPr>
            <p:cNvSpPr/>
            <p:nvPr/>
          </p:nvSpPr>
          <p:spPr>
            <a:xfrm>
              <a:off x="931934" y="696531"/>
              <a:ext cx="4728149" cy="3303043"/>
            </a:xfrm>
            <a:prstGeom prst="roundRect">
              <a:avLst/>
            </a:prstGeom>
            <a:noFill/>
            <a:ln w="38100">
              <a:solidFill>
                <a:srgbClr val="9A008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3CBC8E8-7302-DB99-AAE2-A0F96DB37B29}"/>
                </a:ext>
              </a:extLst>
            </p:cNvPr>
            <p:cNvSpPr/>
            <p:nvPr/>
          </p:nvSpPr>
          <p:spPr>
            <a:xfrm>
              <a:off x="1274316" y="116718"/>
              <a:ext cx="4069511" cy="537250"/>
            </a:xfrm>
            <a:custGeom>
              <a:avLst/>
              <a:gdLst>
                <a:gd name="connsiteX0" fmla="*/ 117224 w 2711723"/>
                <a:gd name="connsiteY0" fmla="*/ 0 h 537250"/>
                <a:gd name="connsiteX1" fmla="*/ 2594499 w 2711723"/>
                <a:gd name="connsiteY1" fmla="*/ 0 h 537250"/>
                <a:gd name="connsiteX2" fmla="*/ 2711723 w 2711723"/>
                <a:gd name="connsiteY2" fmla="*/ 117224 h 537250"/>
                <a:gd name="connsiteX3" fmla="*/ 2711723 w 2711723"/>
                <a:gd name="connsiteY3" fmla="*/ 537250 h 537250"/>
                <a:gd name="connsiteX4" fmla="*/ 0 w 2711723"/>
                <a:gd name="connsiteY4" fmla="*/ 537250 h 537250"/>
                <a:gd name="connsiteX5" fmla="*/ 0 w 2711723"/>
                <a:gd name="connsiteY5" fmla="*/ 117224 h 537250"/>
                <a:gd name="connsiteX6" fmla="*/ 117224 w 2711723"/>
                <a:gd name="connsiteY6" fmla="*/ 0 h 53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1723" h="537250">
                  <a:moveTo>
                    <a:pt x="117224" y="0"/>
                  </a:moveTo>
                  <a:lnTo>
                    <a:pt x="2594499" y="0"/>
                  </a:lnTo>
                  <a:lnTo>
                    <a:pt x="2711723" y="117224"/>
                  </a:lnTo>
                  <a:lnTo>
                    <a:pt x="2711723" y="537250"/>
                  </a:lnTo>
                  <a:lnTo>
                    <a:pt x="0" y="537250"/>
                  </a:lnTo>
                  <a:lnTo>
                    <a:pt x="0" y="117224"/>
                  </a:lnTo>
                  <a:cubicBezTo>
                    <a:pt x="0" y="52483"/>
                    <a:pt x="52483" y="0"/>
                    <a:pt x="117224" y="0"/>
                  </a:cubicBezTo>
                  <a:close/>
                </a:path>
              </a:pathLst>
            </a:custGeom>
            <a:solidFill>
              <a:srgbClr val="9A0088"/>
            </a:solidFill>
            <a:ln>
              <a:solidFill>
                <a:srgbClr val="9A008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19926D-345B-28F4-B691-944CE3AEF5A5}"/>
                </a:ext>
              </a:extLst>
            </p:cNvPr>
            <p:cNvSpPr txBox="1"/>
            <p:nvPr/>
          </p:nvSpPr>
          <p:spPr>
            <a:xfrm>
              <a:off x="1248985" y="272226"/>
              <a:ext cx="4198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 real space &amp; orthonormal MO basis</a:t>
              </a:r>
            </a:p>
            <a:p>
              <a:endParaRPr lang="en-US" dirty="0"/>
            </a:p>
          </p:txBody>
        </p:sp>
      </p:grpSp>
      <p:sp>
        <p:nvSpPr>
          <p:cNvPr id="71" name="Freeform 70">
            <a:extLst>
              <a:ext uri="{FF2B5EF4-FFF2-40B4-BE49-F238E27FC236}">
                <a16:creationId xmlns:a16="http://schemas.microsoft.com/office/drawing/2014/main" id="{F389228C-9D1C-9D91-BE88-B2FC4C06EC28}"/>
              </a:ext>
            </a:extLst>
          </p:cNvPr>
          <p:cNvSpPr/>
          <p:nvPr/>
        </p:nvSpPr>
        <p:spPr>
          <a:xfrm>
            <a:off x="5577840" y="431074"/>
            <a:ext cx="2677886" cy="1206365"/>
          </a:xfrm>
          <a:custGeom>
            <a:avLst/>
            <a:gdLst>
              <a:gd name="connsiteX0" fmla="*/ 0 w 2677886"/>
              <a:gd name="connsiteY0" fmla="*/ 1123406 h 1206365"/>
              <a:gd name="connsiteX1" fmla="*/ 822960 w 2677886"/>
              <a:gd name="connsiteY1" fmla="*/ 1123406 h 1206365"/>
              <a:gd name="connsiteX2" fmla="*/ 1240971 w 2677886"/>
              <a:gd name="connsiteY2" fmla="*/ 261257 h 1206365"/>
              <a:gd name="connsiteX3" fmla="*/ 2677886 w 2677886"/>
              <a:gd name="connsiteY3" fmla="*/ 0 h 120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7886" h="1206365">
                <a:moveTo>
                  <a:pt x="0" y="1123406"/>
                </a:moveTo>
                <a:cubicBezTo>
                  <a:pt x="308066" y="1195251"/>
                  <a:pt x="616132" y="1267097"/>
                  <a:pt x="822960" y="1123406"/>
                </a:cubicBezTo>
                <a:cubicBezTo>
                  <a:pt x="1029788" y="979715"/>
                  <a:pt x="931817" y="448491"/>
                  <a:pt x="1240971" y="261257"/>
                </a:cubicBezTo>
                <a:cubicBezTo>
                  <a:pt x="1550125" y="74023"/>
                  <a:pt x="2114005" y="37011"/>
                  <a:pt x="2677886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155D63DE-A5D9-681B-AE47-8715E336C6ED}"/>
              </a:ext>
            </a:extLst>
          </p:cNvPr>
          <p:cNvSpPr/>
          <p:nvPr/>
        </p:nvSpPr>
        <p:spPr>
          <a:xfrm>
            <a:off x="7037925" y="1750423"/>
            <a:ext cx="669161" cy="1789611"/>
          </a:xfrm>
          <a:custGeom>
            <a:avLst/>
            <a:gdLst>
              <a:gd name="connsiteX0" fmla="*/ 264212 w 669161"/>
              <a:gd name="connsiteY0" fmla="*/ 0 h 1789611"/>
              <a:gd name="connsiteX1" fmla="*/ 16018 w 669161"/>
              <a:gd name="connsiteY1" fmla="*/ 1071154 h 1789611"/>
              <a:gd name="connsiteX2" fmla="*/ 669161 w 669161"/>
              <a:gd name="connsiteY2" fmla="*/ 1789611 h 178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161" h="1789611">
                <a:moveTo>
                  <a:pt x="264212" y="0"/>
                </a:moveTo>
                <a:cubicBezTo>
                  <a:pt x="106369" y="386443"/>
                  <a:pt x="-51474" y="772886"/>
                  <a:pt x="16018" y="1071154"/>
                </a:cubicBezTo>
                <a:cubicBezTo>
                  <a:pt x="83509" y="1369423"/>
                  <a:pt x="376335" y="1579517"/>
                  <a:pt x="669161" y="1789611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BB5A4B9-D777-A428-A234-6B463F52507D}"/>
              </a:ext>
            </a:extLst>
          </p:cNvPr>
          <p:cNvSpPr/>
          <p:nvPr/>
        </p:nvSpPr>
        <p:spPr>
          <a:xfrm>
            <a:off x="6273551" y="2450248"/>
            <a:ext cx="1263718" cy="642076"/>
          </a:xfrm>
          <a:prstGeom prst="ellipse">
            <a:avLst/>
          </a:prstGeom>
          <a:solidFill>
            <a:srgbClr val="4CF2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1NTO</a:t>
            </a: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1D8842F8-E6D6-6877-63BE-315389445BA3}"/>
              </a:ext>
            </a:extLst>
          </p:cNvPr>
          <p:cNvSpPr/>
          <p:nvPr/>
        </p:nvSpPr>
        <p:spPr>
          <a:xfrm>
            <a:off x="7874803" y="3788229"/>
            <a:ext cx="576866" cy="1319348"/>
          </a:xfrm>
          <a:custGeom>
            <a:avLst/>
            <a:gdLst>
              <a:gd name="connsiteX0" fmla="*/ 420111 w 576866"/>
              <a:gd name="connsiteY0" fmla="*/ 0 h 1319348"/>
              <a:gd name="connsiteX1" fmla="*/ 2100 w 576866"/>
              <a:gd name="connsiteY1" fmla="*/ 653142 h 1319348"/>
              <a:gd name="connsiteX2" fmla="*/ 576866 w 576866"/>
              <a:gd name="connsiteY2" fmla="*/ 1319348 h 131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866" h="1319348">
                <a:moveTo>
                  <a:pt x="420111" y="0"/>
                </a:moveTo>
                <a:cubicBezTo>
                  <a:pt x="198042" y="216625"/>
                  <a:pt x="-24026" y="433251"/>
                  <a:pt x="2100" y="653142"/>
                </a:cubicBezTo>
                <a:cubicBezTo>
                  <a:pt x="28226" y="873033"/>
                  <a:pt x="302546" y="1096190"/>
                  <a:pt x="576866" y="131934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3B1357-7CB7-DC6B-97D3-F1BFE855E822}"/>
              </a:ext>
            </a:extLst>
          </p:cNvPr>
          <p:cNvSpPr txBox="1"/>
          <p:nvPr/>
        </p:nvSpPr>
        <p:spPr>
          <a:xfrm>
            <a:off x="7312074" y="5593111"/>
            <a:ext cx="455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Transition density: Energetics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a state and how strongly it interact with light</a:t>
            </a: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76731F98-F23A-E177-74E1-FCBFAD6ED5F2}"/>
              </a:ext>
            </a:extLst>
          </p:cNvPr>
          <p:cNvSpPr/>
          <p:nvPr/>
        </p:nvSpPr>
        <p:spPr>
          <a:xfrm>
            <a:off x="3997233" y="1685109"/>
            <a:ext cx="1797309" cy="2834640"/>
          </a:xfrm>
          <a:custGeom>
            <a:avLst/>
            <a:gdLst>
              <a:gd name="connsiteX0" fmla="*/ 1123406 w 1797309"/>
              <a:gd name="connsiteY0" fmla="*/ 0 h 2834640"/>
              <a:gd name="connsiteX1" fmla="*/ 1750423 w 1797309"/>
              <a:gd name="connsiteY1" fmla="*/ 2181497 h 2834640"/>
              <a:gd name="connsiteX2" fmla="*/ 0 w 1797309"/>
              <a:gd name="connsiteY2" fmla="*/ 283464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7309" h="2834640">
                <a:moveTo>
                  <a:pt x="1123406" y="0"/>
                </a:moveTo>
                <a:cubicBezTo>
                  <a:pt x="1530531" y="854528"/>
                  <a:pt x="1937657" y="1709057"/>
                  <a:pt x="1750423" y="2181497"/>
                </a:cubicBezTo>
                <a:cubicBezTo>
                  <a:pt x="1563189" y="2653937"/>
                  <a:pt x="781594" y="2744288"/>
                  <a:pt x="0" y="283464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5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  <p:bldP spid="23" grpId="0"/>
      <p:bldP spid="24" grpId="0"/>
      <p:bldP spid="7" grpId="0" animBg="1"/>
      <p:bldP spid="29" grpId="0"/>
      <p:bldP spid="30" grpId="0"/>
      <p:bldP spid="31" grpId="0"/>
      <p:bldP spid="35" grpId="0"/>
      <p:bldP spid="42" grpId="0"/>
      <p:bldP spid="46" grpId="0"/>
      <p:bldP spid="71" grpId="0" animBg="1"/>
      <p:bldP spid="73" grpId="0" animBg="1"/>
      <p:bldP spid="74" grpId="0" animBg="1"/>
      <p:bldP spid="75" grpId="0" animBg="1"/>
      <p:bldP spid="76" grpId="0"/>
      <p:bldP spid="7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34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Decomposition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4EEE4-13E9-BD4E-B7A5-79CAFB05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491" y="164263"/>
            <a:ext cx="2062415" cy="1551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94A24-B613-DB4B-A317-D9BD33E7D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895" y="0"/>
            <a:ext cx="1879900" cy="1715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D5CE5B-3E1E-C544-8097-20AD11137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8784" y="237269"/>
            <a:ext cx="1606128" cy="1478368"/>
          </a:xfrm>
          <a:prstGeom prst="rect">
            <a:avLst/>
          </a:prstGeom>
        </p:spPr>
      </p:pic>
      <p:pic>
        <p:nvPicPr>
          <p:cNvPr id="28" name="Picture 27" descr="A molecule model with multiple molecules&#10;&#10;Description automatically generated with medium confidence">
            <a:extLst>
              <a:ext uri="{FF2B5EF4-FFF2-40B4-BE49-F238E27FC236}">
                <a16:creationId xmlns:a16="http://schemas.microsoft.com/office/drawing/2014/main" id="{E62A8569-BCAF-0242-82BE-663F15F72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526" y="2448727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AFC6C8-673C-2A48-9BBD-DF948C8D929E}"/>
                  </a:ext>
                </a:extLst>
              </p:cNvPr>
              <p:cNvSpPr txBox="1"/>
              <p:nvPr/>
            </p:nvSpPr>
            <p:spPr>
              <a:xfrm>
                <a:off x="2398526" y="1929883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C-H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2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AFC6C8-673C-2A48-9BBD-DF948C8D9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526" y="1929883"/>
                <a:ext cx="1950184" cy="400110"/>
              </a:xfrm>
              <a:prstGeom prst="rect">
                <a:avLst/>
              </a:prstGeom>
              <a:blipFill>
                <a:blip r:embed="rId9"/>
                <a:stretch>
                  <a:fillRect t="-625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nip Single Corner of Rectangle 29">
            <a:extLst>
              <a:ext uri="{FF2B5EF4-FFF2-40B4-BE49-F238E27FC236}">
                <a16:creationId xmlns:a16="http://schemas.microsoft.com/office/drawing/2014/main" id="{3384E8ED-F23C-3346-B1CF-CAB5CB669E41}"/>
              </a:ext>
            </a:extLst>
          </p:cNvPr>
          <p:cNvSpPr/>
          <p:nvPr/>
        </p:nvSpPr>
        <p:spPr>
          <a:xfrm rot="10800000">
            <a:off x="7159256" y="2133598"/>
            <a:ext cx="4269297" cy="354935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3F2362-5232-6244-B098-BE9168336086}"/>
              </a:ext>
            </a:extLst>
          </p:cNvPr>
          <p:cNvSpPr txBox="1"/>
          <p:nvPr/>
        </p:nvSpPr>
        <p:spPr>
          <a:xfrm>
            <a:off x="7357731" y="2411781"/>
            <a:ext cx="39269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Almost zero deformation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Electrostatic part is positive (diminishes density on H)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Diminished push-pull effect</a:t>
            </a:r>
          </a:p>
          <a:p>
            <a:endParaRPr lang="en-US" baseline="-25000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Larger part of interaction is from polarization</a:t>
            </a:r>
            <a:r>
              <a:rPr lang="en-US" baseline="-25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Small redshift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542CD0-83C3-C048-A774-89DD753705B1}"/>
              </a:ext>
            </a:extLst>
          </p:cNvPr>
          <p:cNvGrpSpPr/>
          <p:nvPr/>
        </p:nvGrpSpPr>
        <p:grpSpPr>
          <a:xfrm>
            <a:off x="1233326" y="592898"/>
            <a:ext cx="354419" cy="369332"/>
            <a:chOff x="8151628" y="1880112"/>
            <a:chExt cx="354419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381F085-D7C5-8D43-B9A6-66AF82BC50B6}"/>
                </a:ext>
              </a:extLst>
            </p:cNvPr>
            <p:cNvSpPr/>
            <p:nvPr/>
          </p:nvSpPr>
          <p:spPr>
            <a:xfrm>
              <a:off x="8151628" y="1897727"/>
              <a:ext cx="354419" cy="346321"/>
            </a:xfrm>
            <a:prstGeom prst="ellipse">
              <a:avLst/>
            </a:prstGeom>
            <a:solidFill>
              <a:srgbClr val="BABA42">
                <a:alpha val="79000"/>
              </a:srgbClr>
            </a:solidFill>
            <a:ln>
              <a:solidFill>
                <a:srgbClr val="BAB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96FE95-BF63-5447-877C-5ACF862A8E7E}"/>
                </a:ext>
              </a:extLst>
            </p:cNvPr>
            <p:cNvSpPr txBox="1"/>
            <p:nvPr/>
          </p:nvSpPr>
          <p:spPr>
            <a:xfrm>
              <a:off x="8236689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+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7EC51B-6ECD-2547-8E4C-A5BCE9BEE81F}"/>
              </a:ext>
            </a:extLst>
          </p:cNvPr>
          <p:cNvGrpSpPr/>
          <p:nvPr/>
        </p:nvGrpSpPr>
        <p:grpSpPr>
          <a:xfrm>
            <a:off x="1692298" y="592898"/>
            <a:ext cx="354419" cy="369332"/>
            <a:chOff x="8610600" y="1880112"/>
            <a:chExt cx="354419" cy="3693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043AB4-999D-4148-A24F-DA647681AB71}"/>
                </a:ext>
              </a:extLst>
            </p:cNvPr>
            <p:cNvSpPr/>
            <p:nvPr/>
          </p:nvSpPr>
          <p:spPr>
            <a:xfrm>
              <a:off x="8610600" y="1897727"/>
              <a:ext cx="354419" cy="346321"/>
            </a:xfrm>
            <a:prstGeom prst="ellipse">
              <a:avLst/>
            </a:prstGeom>
            <a:solidFill>
              <a:srgbClr val="5F9798">
                <a:alpha val="79000"/>
              </a:srgbClr>
            </a:solidFill>
            <a:ln>
              <a:solidFill>
                <a:srgbClr val="5F97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4E60F3-71A7-3540-B76C-B8F8E5080CDF}"/>
                </a:ext>
              </a:extLst>
            </p:cNvPr>
            <p:cNvSpPr txBox="1"/>
            <p:nvPr/>
          </p:nvSpPr>
          <p:spPr>
            <a:xfrm>
              <a:off x="8700978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-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8DABD6-F1C6-762B-A623-9E33AF4B09A1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E37023-96C3-BC49-5242-22870B8E493A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C0D36C-CB19-8700-4B56-278139026BA3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E23DD2-4924-5368-E082-2A824173703C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F1A95C-F930-7B3C-D912-D1AC1ED1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8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35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K-Means clustering with electron-hole correlation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714FA-BE42-4743-8360-EE9134A58F8C}"/>
              </a:ext>
            </a:extLst>
          </p:cNvPr>
          <p:cNvSpPr txBox="1"/>
          <p:nvPr/>
        </p:nvSpPr>
        <p:spPr>
          <a:xfrm>
            <a:off x="1176669" y="1283766"/>
            <a:ext cx="479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Clustering </a:t>
            </a:r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  <a:sym typeface="Wingdings" pitchFamily="2" charset="2"/>
              </a:rPr>
              <a:t> principal component analysis</a:t>
            </a:r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75DD8-BDC9-C645-84E7-D85C7E04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284" y="120358"/>
            <a:ext cx="1892014" cy="260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9E3786-1899-164E-B51E-D4D75B50B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567" y="120358"/>
            <a:ext cx="3775297" cy="2938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818714-8880-1B47-97DC-3E288C33B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271" y="3267740"/>
            <a:ext cx="3981361" cy="3271172"/>
          </a:xfrm>
          <a:prstGeom prst="rect">
            <a:avLst/>
          </a:prstGeom>
        </p:spPr>
      </p:pic>
      <p:sp>
        <p:nvSpPr>
          <p:cNvPr id="15" name="Snip Single Corner of Rectangle 14">
            <a:extLst>
              <a:ext uri="{FF2B5EF4-FFF2-40B4-BE49-F238E27FC236}">
                <a16:creationId xmlns:a16="http://schemas.microsoft.com/office/drawing/2014/main" id="{5581D6A3-B831-2344-991F-738BF595DD85}"/>
              </a:ext>
            </a:extLst>
          </p:cNvPr>
          <p:cNvSpPr/>
          <p:nvPr/>
        </p:nvSpPr>
        <p:spPr>
          <a:xfrm rot="10800000">
            <a:off x="1247553" y="2488017"/>
            <a:ext cx="4269297" cy="354935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/>
              <p:nvPr/>
            </p:nvSpPr>
            <p:spPr>
              <a:xfrm>
                <a:off x="1446028" y="2766200"/>
                <a:ext cx="392695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Small redshift (similar to gas phase)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Consistent oscillator strength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Perpendicular, contact only with NMe</a:t>
                </a:r>
                <a:r>
                  <a:rPr lang="en-US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C-H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 HB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PC1 involvement of glass (weak interaction)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28" y="2766200"/>
                <a:ext cx="3926957" cy="2862322"/>
              </a:xfrm>
              <a:prstGeom prst="rect">
                <a:avLst/>
              </a:prstGeom>
              <a:blipFill>
                <a:blip r:embed="rId8"/>
                <a:stretch>
                  <a:fillRect l="-1290" t="-885"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86AAA95-830A-474B-9481-0ACEC92728B4}"/>
              </a:ext>
            </a:extLst>
          </p:cNvPr>
          <p:cNvSpPr txBox="1"/>
          <p:nvPr/>
        </p:nvSpPr>
        <p:spPr>
          <a:xfrm rot="16200000">
            <a:off x="5361959" y="4587820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AF9DF-8D08-B342-95EC-5B4E44AB47DD}"/>
              </a:ext>
            </a:extLst>
          </p:cNvPr>
          <p:cNvSpPr txBox="1"/>
          <p:nvPr/>
        </p:nvSpPr>
        <p:spPr>
          <a:xfrm>
            <a:off x="7644552" y="3134209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Hole</a:t>
            </a:r>
          </a:p>
        </p:txBody>
      </p:sp>
      <p:pic>
        <p:nvPicPr>
          <p:cNvPr id="3" name="Picture 2" descr="A molecule model with multiple molecules&#10;&#10;Description automatically generated with medium confidence">
            <a:extLst>
              <a:ext uri="{FF2B5EF4-FFF2-40B4-BE49-F238E27FC236}">
                <a16:creationId xmlns:a16="http://schemas.microsoft.com/office/drawing/2014/main" id="{D0D6DD5C-DEEC-565F-83DC-932FAF0D76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4150" y="3407429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92A0821-62B6-35EE-2E6F-B7BE74F3FA0D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6237B4-77C9-0BBE-1F4B-2DCB5DB96A6F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E7F948-5E09-CE59-1C67-21429F27EA13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9F8F20-092F-0DC6-AFCD-2D5025D85330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9B74B49-A6A9-D7B6-E778-54A710B5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32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3CD3AF3-EB27-CA4A-B975-F948E93F578F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E92F9F-FBDE-A046-8CEF-7F1382196671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C3C310-217B-2747-BD65-30E18EFCE97E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EF388-2897-FC43-AE01-756A6EA90173}"/>
                </a:ext>
              </a:extLst>
            </p:cNvPr>
            <p:cNvSpPr txBox="1"/>
            <p:nvPr/>
          </p:nvSpPr>
          <p:spPr>
            <a:xfrm rot="16200000">
              <a:off x="-666308" y="3267417"/>
              <a:ext cx="20272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Group Seminar 2024 SS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05A6AB-0101-B244-8E2E-AEA73240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36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686C3-09C0-6943-BC22-D365B4D282D0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Gas phase spectrum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1E98D7-D4D6-8A47-A87D-79698AFC3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3270" y="36848"/>
            <a:ext cx="819216" cy="579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B57D84-AB28-9342-9D89-30655802215A}"/>
                  </a:ext>
                </a:extLst>
              </p:cNvPr>
              <p:cNvSpPr txBox="1"/>
              <p:nvPr/>
            </p:nvSpPr>
            <p:spPr>
              <a:xfrm>
                <a:off x="804186" y="1243797"/>
                <a:ext cx="4556073" cy="714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I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e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Linux Libertine O" panose="02000503000000000000" pitchFamily="2" charset="0"/>
                          <a:cs typeface="Linux Libertine O" panose="02000503000000000000" pitchFamily="2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q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pq</m:t>
                              </m:r>
                            </m:sub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0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I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q</m:t>
                              </m:r>
                            </m:sub>
                          </m:sSub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B57D84-AB28-9342-9D89-306558022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86" y="1243797"/>
                <a:ext cx="4556073" cy="714555"/>
              </a:xfrm>
              <a:prstGeom prst="rect">
                <a:avLst/>
              </a:prstGeom>
              <a:blipFill>
                <a:blip r:embed="rId6"/>
                <a:stretch>
                  <a:fillRect t="-26316" b="-5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8C0F2-C582-494D-81A4-3D57ABA3BC21}"/>
                  </a:ext>
                </a:extLst>
              </p:cNvPr>
              <p:cNvSpPr txBox="1"/>
              <p:nvPr/>
            </p:nvSpPr>
            <p:spPr>
              <a:xfrm>
                <a:off x="2512784" y="2646193"/>
                <a:ext cx="2024563" cy="4862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  <m:t>q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Linux Libertine O" panose="02000503000000000000" pitchFamily="2" charset="0"/>
                                  <a:cs typeface="Linux Libertine O" panose="02000503000000000000" pitchFamily="2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Linux Libertine O" panose="02000503000000000000" pitchFamily="2" charset="0"/>
                                      <a:cs typeface="Linux Libertine O" panose="02000503000000000000" pitchFamily="2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Linux Libertine O" panose="02000503000000000000" pitchFamily="2" charset="0"/>
                          <a:cs typeface="Linux Libertine O" panose="02000503000000000000" pitchFamily="2" charset="0"/>
                        </a:rPr>
                        <m:t>|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8C0F2-C582-494D-81A4-3D57ABA3B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784" y="2646193"/>
                <a:ext cx="2024563" cy="486287"/>
              </a:xfrm>
              <a:prstGeom prst="rect">
                <a:avLst/>
              </a:prstGeom>
              <a:blipFill>
                <a:blip r:embed="rId7"/>
                <a:stretch>
                  <a:fillRect l="-15000" t="-95000" r="-4375" b="-15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1A0E80C-70FA-CE4D-9CE0-1320D6348B73}"/>
              </a:ext>
            </a:extLst>
          </p:cNvPr>
          <p:cNvSpPr txBox="1"/>
          <p:nvPr/>
        </p:nvSpPr>
        <p:spPr>
          <a:xfrm>
            <a:off x="1059667" y="944447"/>
            <a:ext cx="4422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One-electron transition density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6ABD96-DEF5-8143-B480-5605B70AD394}"/>
                  </a:ext>
                </a:extLst>
              </p:cNvPr>
              <p:cNvSpPr txBox="1"/>
              <p:nvPr/>
            </p:nvSpPr>
            <p:spPr>
              <a:xfrm>
                <a:off x="1350732" y="3114025"/>
                <a:ext cx="2546263" cy="4862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p</m:t>
                        </m:r>
                      </m:sub>
                      <m:sup>
                        <m:r>
                          <a:rPr lang="en-US" sz="2400" b="0" i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: </a:t>
                </a:r>
                <a:r>
                  <a:rPr lang="en-US" sz="2000" dirty="0">
                    <a:solidFill>
                      <a:schemeClr val="tx1"/>
                    </a:solidFill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creation operator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6ABD96-DEF5-8143-B480-5605B70A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732" y="3114025"/>
                <a:ext cx="2546263" cy="486287"/>
              </a:xfrm>
              <a:prstGeom prst="rect">
                <a:avLst/>
              </a:prstGeom>
              <a:blipFill>
                <a:blip r:embed="rId8"/>
                <a:stretch>
                  <a:fillRect l="-2475" t="-512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4D1354-7E1C-414C-B876-2D62589C156C}"/>
                  </a:ext>
                </a:extLst>
              </p:cNvPr>
              <p:cNvSpPr/>
              <p:nvPr/>
            </p:nvSpPr>
            <p:spPr>
              <a:xfrm>
                <a:off x="1255104" y="3560018"/>
                <a:ext cx="2902731" cy="5002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  <a:ea typeface="Linux Libertine O" panose="02000503000000000000" pitchFamily="2" charset="0"/>
                                <a:cs typeface="Linux Libertine O" panose="02000503000000000000" pitchFamily="2" charset="0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  <a:ea typeface="Linux Libertine O" panose="02000503000000000000" pitchFamily="2" charset="0"/>
                            <a:cs typeface="Linux Libertine O" panose="02000503000000000000" pitchFamily="2" charset="0"/>
                          </a:rPr>
                          <m:t>q</m:t>
                        </m:r>
                      </m:sub>
                    </m:sSub>
                  </m:oMath>
                </a14:m>
                <a:r>
                  <a:rPr lang="en-US" sz="24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 </a:t>
                </a:r>
                <a:r>
                  <a:rPr lang="en-US" sz="2000" dirty="0">
                    <a:latin typeface="Linux Libertine O" panose="02000503000000000000" pitchFamily="2" charset="0"/>
                    <a:ea typeface="Linux Libertine O" panose="02000503000000000000" pitchFamily="2" charset="0"/>
                    <a:cs typeface="Linux Libertine O" panose="02000503000000000000" pitchFamily="2" charset="0"/>
                  </a:rPr>
                  <a:t>: annihilation operator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4D1354-7E1C-414C-B876-2D62589C1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04" y="3560018"/>
                <a:ext cx="2902731" cy="500202"/>
              </a:xfrm>
              <a:prstGeom prst="rect">
                <a:avLst/>
              </a:prstGeom>
              <a:blipFill>
                <a:blip r:embed="rId9"/>
                <a:stretch>
                  <a:fillRect r="-873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804C2DFC-69A6-4E4C-97F6-081E65B67322}"/>
              </a:ext>
            </a:extLst>
          </p:cNvPr>
          <p:cNvSpPr/>
          <p:nvPr/>
        </p:nvSpPr>
        <p:spPr>
          <a:xfrm>
            <a:off x="3104193" y="1807535"/>
            <a:ext cx="269872" cy="838658"/>
          </a:xfrm>
          <a:custGeom>
            <a:avLst/>
            <a:gdLst>
              <a:gd name="connsiteX0" fmla="*/ 177723 w 227342"/>
              <a:gd name="connsiteY0" fmla="*/ 0 h 737191"/>
              <a:gd name="connsiteX1" fmla="*/ 514 w 227342"/>
              <a:gd name="connsiteY1" fmla="*/ 382772 h 737191"/>
              <a:gd name="connsiteX2" fmla="*/ 227342 w 227342"/>
              <a:gd name="connsiteY2" fmla="*/ 737191 h 73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342" h="737191">
                <a:moveTo>
                  <a:pt x="177723" y="0"/>
                </a:moveTo>
                <a:cubicBezTo>
                  <a:pt x="84983" y="129953"/>
                  <a:pt x="-7756" y="259907"/>
                  <a:pt x="514" y="382772"/>
                </a:cubicBezTo>
                <a:cubicBezTo>
                  <a:pt x="8784" y="505637"/>
                  <a:pt x="118063" y="621414"/>
                  <a:pt x="227342" y="737191"/>
                </a:cubicBezTo>
              </a:path>
            </a:pathLst>
          </a:custGeom>
          <a:noFill/>
          <a:ln w="38100">
            <a:solidFill>
              <a:srgbClr val="5E376D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nip Single Corner of Rectangle 24">
            <a:extLst>
              <a:ext uri="{FF2B5EF4-FFF2-40B4-BE49-F238E27FC236}">
                <a16:creationId xmlns:a16="http://schemas.microsoft.com/office/drawing/2014/main" id="{7AA6C98C-A425-F149-91AE-2CD61FEDD794}"/>
              </a:ext>
            </a:extLst>
          </p:cNvPr>
          <p:cNvSpPr/>
          <p:nvPr/>
        </p:nvSpPr>
        <p:spPr>
          <a:xfrm rot="10800000">
            <a:off x="6745324" y="1085713"/>
            <a:ext cx="3730552" cy="2046767"/>
          </a:xfrm>
          <a:prstGeom prst="snip1Rect">
            <a:avLst/>
          </a:prstGeom>
          <a:solidFill>
            <a:schemeClr val="bg1"/>
          </a:solidFill>
          <a:ln w="28575">
            <a:solidFill>
              <a:srgbClr val="5E3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735534-8262-3E40-ACBD-A3A7E7B6273E}"/>
              </a:ext>
            </a:extLst>
          </p:cNvPr>
          <p:cNvSpPr txBox="1"/>
          <p:nvPr/>
        </p:nvSpPr>
        <p:spPr>
          <a:xfrm>
            <a:off x="7157573" y="1217758"/>
            <a:ext cx="3079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Singular value decomposition of 1TDM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Transform to AO basis</a:t>
            </a:r>
          </a:p>
          <a:p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  <a:p>
            <a:r>
              <a:rPr lang="en-US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Löwdin</a:t>
            </a:r>
            <a:r>
              <a:rPr lang="en-US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 orthogonalization</a:t>
            </a:r>
          </a:p>
        </p:txBody>
      </p:sp>
      <p:pic>
        <p:nvPicPr>
          <p:cNvPr id="10" name="Picture 9" descr="A black circle with squares in the center&#10;&#10;Description automatically generated">
            <a:extLst>
              <a:ext uri="{FF2B5EF4-FFF2-40B4-BE49-F238E27FC236}">
                <a16:creationId xmlns:a16="http://schemas.microsoft.com/office/drawing/2014/main" id="{57F4D938-F9D2-0E4F-9D12-912373161B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0570" y="3429000"/>
            <a:ext cx="2807415" cy="27998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black and white image of a star&#10;&#10;Description automatically generated">
            <a:extLst>
              <a:ext uri="{FF2B5EF4-FFF2-40B4-BE49-F238E27FC236}">
                <a16:creationId xmlns:a16="http://schemas.microsoft.com/office/drawing/2014/main" id="{BC274FC4-A97B-6443-B487-62DA0E580A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0660" y="3429000"/>
            <a:ext cx="2743200" cy="2750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04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  <p:bldP spid="23" grpId="0"/>
      <p:bldP spid="24" grpId="0"/>
      <p:bldP spid="7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3CD3AF3-EB27-CA4A-B975-F948E93F578F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E92F9F-FBDE-A046-8CEF-7F1382196671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C3C310-217B-2747-BD65-30E18EFCE97E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EF388-2897-FC43-AE01-756A6EA90173}"/>
                </a:ext>
              </a:extLst>
            </p:cNvPr>
            <p:cNvSpPr txBox="1"/>
            <p:nvPr/>
          </p:nvSpPr>
          <p:spPr>
            <a:xfrm rot="16200000">
              <a:off x="-666308" y="3267417"/>
              <a:ext cx="20272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Group Seminar 2024 SS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05A6AB-0101-B244-8E2E-AEA73240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37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996E9-629B-6543-89DC-600C9F6BD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798" y="3179135"/>
            <a:ext cx="5901636" cy="3301410"/>
          </a:xfrm>
          <a:prstGeom prst="rect">
            <a:avLst/>
          </a:prstGeom>
        </p:spPr>
      </p:pic>
      <p:sp>
        <p:nvSpPr>
          <p:cNvPr id="55" name="!!TextBox 2">
            <a:extLst>
              <a:ext uri="{FF2B5EF4-FFF2-40B4-BE49-F238E27FC236}">
                <a16:creationId xmlns:a16="http://schemas.microsoft.com/office/drawing/2014/main" id="{BC106E51-7D0B-8A40-9718-87D6EC8B53CE}"/>
              </a:ext>
            </a:extLst>
          </p:cNvPr>
          <p:cNvSpPr txBox="1"/>
          <p:nvPr/>
        </p:nvSpPr>
        <p:spPr>
          <a:xfrm>
            <a:off x="2658143" y="1707476"/>
            <a:ext cx="6889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How the </a:t>
            </a:r>
            <a:r>
              <a:rPr lang="en-US" sz="2000" dirty="0" err="1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photophysics</a:t>
            </a:r>
            <a:r>
              <a:rPr lang="en-US" sz="2000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/photochemistry of DANS is influenced when it is adsorbed on glass</a:t>
            </a:r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?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61D10F-CC3C-104E-AE2D-8D83CCDC478E}"/>
              </a:ext>
            </a:extLst>
          </p:cNvPr>
          <p:cNvGrpSpPr/>
          <p:nvPr/>
        </p:nvGrpSpPr>
        <p:grpSpPr>
          <a:xfrm>
            <a:off x="9154633" y="867029"/>
            <a:ext cx="1194390" cy="1194390"/>
            <a:chOff x="9154633" y="867029"/>
            <a:chExt cx="1194390" cy="1194390"/>
          </a:xfrm>
        </p:grpSpPr>
        <p:pic>
          <p:nvPicPr>
            <p:cNvPr id="57" name="Graphic 56" descr="Thought bubble">
              <a:extLst>
                <a:ext uri="{FF2B5EF4-FFF2-40B4-BE49-F238E27FC236}">
                  <a16:creationId xmlns:a16="http://schemas.microsoft.com/office/drawing/2014/main" id="{67B673C6-0DAC-EE42-919A-A5B5E4715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54633" y="867029"/>
              <a:ext cx="1194390" cy="119439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F621E6-9A4E-B44B-9197-DD78C370A642}"/>
                </a:ext>
              </a:extLst>
            </p:cNvPr>
            <p:cNvSpPr txBox="1"/>
            <p:nvPr/>
          </p:nvSpPr>
          <p:spPr>
            <a:xfrm>
              <a:off x="9480702" y="1168867"/>
              <a:ext cx="531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?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69A63B8-9FF9-0145-B5A2-D437AEA8D078}"/>
              </a:ext>
            </a:extLst>
          </p:cNvPr>
          <p:cNvGrpSpPr/>
          <p:nvPr/>
        </p:nvGrpSpPr>
        <p:grpSpPr>
          <a:xfrm>
            <a:off x="9096434" y="3179135"/>
            <a:ext cx="1963479" cy="496186"/>
            <a:chOff x="9096434" y="3179135"/>
            <a:chExt cx="1963479" cy="496186"/>
          </a:xfrm>
        </p:grpSpPr>
        <p:sp>
          <p:nvSpPr>
            <p:cNvPr id="59" name="Snip Single Corner of Rectangle 58">
              <a:extLst>
                <a:ext uri="{FF2B5EF4-FFF2-40B4-BE49-F238E27FC236}">
                  <a16:creationId xmlns:a16="http://schemas.microsoft.com/office/drawing/2014/main" id="{7AB5A1E9-6CDB-A84B-84CC-259F98878106}"/>
                </a:ext>
              </a:extLst>
            </p:cNvPr>
            <p:cNvSpPr/>
            <p:nvPr/>
          </p:nvSpPr>
          <p:spPr>
            <a:xfrm rot="10800000">
              <a:off x="9096434" y="3179135"/>
              <a:ext cx="1963479" cy="496186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4B89DE-0B07-FE45-97F2-9CB2D639C1B8}"/>
                </a:ext>
              </a:extLst>
            </p:cNvPr>
            <p:cNvSpPr txBox="1"/>
            <p:nvPr/>
          </p:nvSpPr>
          <p:spPr>
            <a:xfrm>
              <a:off x="9215025" y="3248721"/>
              <a:ext cx="1729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30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Fragmentation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C3932AE-0386-AF4E-95A0-16F81A33D14C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1228400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3CD3AF3-EB27-CA4A-B975-F948E93F578F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E92F9F-FBDE-A046-8CEF-7F1382196671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C3C310-217B-2747-BD65-30E18EFCE97E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EF388-2897-FC43-AE01-756A6EA90173}"/>
                </a:ext>
              </a:extLst>
            </p:cNvPr>
            <p:cNvSpPr txBox="1"/>
            <p:nvPr/>
          </p:nvSpPr>
          <p:spPr>
            <a:xfrm rot="16200000">
              <a:off x="-666308" y="3267417"/>
              <a:ext cx="20272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Group Seminar 2024 SS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05A6AB-0101-B244-8E2E-AEA73240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38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K-Means clustering with electron-hole correlation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714FA-BE42-4743-8360-EE9134A58F8C}"/>
              </a:ext>
            </a:extLst>
          </p:cNvPr>
          <p:cNvSpPr txBox="1"/>
          <p:nvPr/>
        </p:nvSpPr>
        <p:spPr>
          <a:xfrm>
            <a:off x="1176669" y="1283766"/>
            <a:ext cx="479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Clustering </a:t>
            </a:r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  <a:sym typeface="Wingdings" pitchFamily="2" charset="2"/>
              </a:rPr>
              <a:t> principal component analysis</a:t>
            </a:r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75DD8-BDC9-C645-84E7-D85C7E045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9284" y="120358"/>
            <a:ext cx="1892014" cy="2601520"/>
          </a:xfrm>
          <a:prstGeom prst="rect">
            <a:avLst/>
          </a:prstGeom>
        </p:spPr>
      </p:pic>
      <p:sp>
        <p:nvSpPr>
          <p:cNvPr id="15" name="Snip Single Corner of Rectangle 14">
            <a:extLst>
              <a:ext uri="{FF2B5EF4-FFF2-40B4-BE49-F238E27FC236}">
                <a16:creationId xmlns:a16="http://schemas.microsoft.com/office/drawing/2014/main" id="{5581D6A3-B831-2344-991F-738BF595DD85}"/>
              </a:ext>
            </a:extLst>
          </p:cNvPr>
          <p:cNvSpPr/>
          <p:nvPr/>
        </p:nvSpPr>
        <p:spPr>
          <a:xfrm rot="10800000">
            <a:off x="1247553" y="2488017"/>
            <a:ext cx="4269297" cy="354935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/>
              <p:nvPr/>
            </p:nvSpPr>
            <p:spPr>
              <a:xfrm>
                <a:off x="1446028" y="2766200"/>
                <a:ext cx="392695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Small redshift 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Reduced CT character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Decreased oscillator strength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Parallel to surface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 HB with NO</a:t>
                </a:r>
                <a:r>
                  <a:rPr lang="en-US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&amp; </a:t>
                </a: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⋯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𝜋</m:t>
                    </m:r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with CC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28" y="2766200"/>
                <a:ext cx="3926957" cy="2862322"/>
              </a:xfrm>
              <a:prstGeom prst="rect">
                <a:avLst/>
              </a:prstGeom>
              <a:blipFill>
                <a:blip r:embed="rId6"/>
                <a:stretch>
                  <a:fillRect l="-1290" t="-885"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CDA68D9-B216-0B4B-84D4-217C80A99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800" y="118800"/>
            <a:ext cx="3773686" cy="293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3E993A-D398-3D48-BDE5-6DFF695AC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000" y="3268800"/>
            <a:ext cx="3982855" cy="3272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5164C-DCD6-5244-8686-DC3DA27E2DA4}"/>
              </a:ext>
            </a:extLst>
          </p:cNvPr>
          <p:cNvSpPr txBox="1"/>
          <p:nvPr/>
        </p:nvSpPr>
        <p:spPr>
          <a:xfrm rot="16200000">
            <a:off x="5361959" y="4587820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FE5827-DD26-724D-B309-2B508DC75773}"/>
              </a:ext>
            </a:extLst>
          </p:cNvPr>
          <p:cNvSpPr txBox="1"/>
          <p:nvPr/>
        </p:nvSpPr>
        <p:spPr>
          <a:xfrm>
            <a:off x="7644552" y="3134209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Hole</a:t>
            </a:r>
          </a:p>
        </p:txBody>
      </p:sp>
    </p:spTree>
    <p:extLst>
      <p:ext uri="{BB962C8B-B14F-4D97-AF65-F5344CB8AC3E}">
        <p14:creationId xmlns:p14="http://schemas.microsoft.com/office/powerpoint/2010/main" val="40535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3CD3AF3-EB27-CA4A-B975-F948E93F578F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E92F9F-FBDE-A046-8CEF-7F1382196671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C3C310-217B-2747-BD65-30E18EFCE97E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EF388-2897-FC43-AE01-756A6EA90173}"/>
                </a:ext>
              </a:extLst>
            </p:cNvPr>
            <p:cNvSpPr txBox="1"/>
            <p:nvPr/>
          </p:nvSpPr>
          <p:spPr>
            <a:xfrm rot="16200000">
              <a:off x="-666308" y="3267417"/>
              <a:ext cx="20272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Group Seminar 2024 SS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05A6AB-0101-B244-8E2E-AEA73240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39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K-Means clustering with electron-hole correlation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714FA-BE42-4743-8360-EE9134A58F8C}"/>
              </a:ext>
            </a:extLst>
          </p:cNvPr>
          <p:cNvSpPr txBox="1"/>
          <p:nvPr/>
        </p:nvSpPr>
        <p:spPr>
          <a:xfrm>
            <a:off x="1176669" y="1283766"/>
            <a:ext cx="479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Clustering </a:t>
            </a:r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  <a:sym typeface="Wingdings" pitchFamily="2" charset="2"/>
              </a:rPr>
              <a:t> principal component analysis</a:t>
            </a:r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75DD8-BDC9-C645-84E7-D85C7E045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9284" y="120358"/>
            <a:ext cx="1892014" cy="2601520"/>
          </a:xfrm>
          <a:prstGeom prst="rect">
            <a:avLst/>
          </a:prstGeom>
        </p:spPr>
      </p:pic>
      <p:sp>
        <p:nvSpPr>
          <p:cNvPr id="15" name="Snip Single Corner of Rectangle 14">
            <a:extLst>
              <a:ext uri="{FF2B5EF4-FFF2-40B4-BE49-F238E27FC236}">
                <a16:creationId xmlns:a16="http://schemas.microsoft.com/office/drawing/2014/main" id="{5581D6A3-B831-2344-991F-738BF595DD85}"/>
              </a:ext>
            </a:extLst>
          </p:cNvPr>
          <p:cNvSpPr/>
          <p:nvPr/>
        </p:nvSpPr>
        <p:spPr>
          <a:xfrm rot="10800000">
            <a:off x="1247553" y="2488017"/>
            <a:ext cx="4269297" cy="3549355"/>
          </a:xfrm>
          <a:prstGeom prst="snip1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/>
              <p:nvPr/>
            </p:nvSpPr>
            <p:spPr>
              <a:xfrm>
                <a:off x="1446028" y="2603174"/>
                <a:ext cx="3926957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Strong redshift 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Excited electrons drawn more to NO</a:t>
                </a:r>
                <a:r>
                  <a:rPr lang="en-US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Excited electrons localized in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𝜋</m:t>
                    </m:r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system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Decreased oscillator strength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Parallel</a:t>
                </a:r>
              </a:p>
              <a:p>
                <a:endParaRPr lang="en-US" dirty="0"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endParaRP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O HB with NO</a:t>
                </a:r>
                <a:r>
                  <a:rPr lang="en-US" baseline="-25000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2</a:t>
                </a:r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&amp;</a:t>
                </a:r>
              </a:p>
              <a:p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     O-H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⋯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inux Biolinum O" panose="02000503000000000000" pitchFamily="2" charset="0"/>
                      </a:rPr>
                      <m:t>𝜋</m:t>
                    </m:r>
                  </m:oMath>
                </a14:m>
                <a:r>
                  <a:rPr lang="en-US" dirty="0">
                    <a:latin typeface="Linux Biolinum O" panose="02000503000000000000" pitchFamily="2" charset="0"/>
                    <a:ea typeface="Linux Biolinum O" panose="02000503000000000000" pitchFamily="2" charset="0"/>
                    <a:cs typeface="Linux Biolinum O" panose="02000503000000000000" pitchFamily="2" charset="0"/>
                  </a:rPr>
                  <a:t> with rings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30D6D7-59B8-BE4C-8010-4A42A06AB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028" y="2603174"/>
                <a:ext cx="3926957" cy="3416320"/>
              </a:xfrm>
              <a:prstGeom prst="rect">
                <a:avLst/>
              </a:prstGeom>
              <a:blipFill>
                <a:blip r:embed="rId6"/>
                <a:stretch>
                  <a:fillRect l="-1290" t="-37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9C60A86-0B1E-4E47-AE18-6BF24C46A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000" y="3268800"/>
            <a:ext cx="3982855" cy="327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1AD242-13D2-7E41-A31D-EEB190174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800" y="118800"/>
            <a:ext cx="3773686" cy="2937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4BE295-1A0C-6C49-8F13-2560C7452F1E}"/>
              </a:ext>
            </a:extLst>
          </p:cNvPr>
          <p:cNvSpPr txBox="1"/>
          <p:nvPr/>
        </p:nvSpPr>
        <p:spPr>
          <a:xfrm rot="16200000">
            <a:off x="5361959" y="4587820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Electron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4BE08B-B461-E24F-A528-24CE95AFCCE3}"/>
              </a:ext>
            </a:extLst>
          </p:cNvPr>
          <p:cNvSpPr txBox="1"/>
          <p:nvPr/>
        </p:nvSpPr>
        <p:spPr>
          <a:xfrm>
            <a:off x="7644552" y="3134209"/>
            <a:ext cx="1415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Hole</a:t>
            </a:r>
          </a:p>
        </p:txBody>
      </p:sp>
    </p:spTree>
    <p:extLst>
      <p:ext uri="{BB962C8B-B14F-4D97-AF65-F5344CB8AC3E}">
        <p14:creationId xmlns:p14="http://schemas.microsoft.com/office/powerpoint/2010/main" val="291347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4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8" name="!!stilbene" descr="A picture containing satellite, transport, night sky&#10;&#10;Description automatically generated">
            <a:extLst>
              <a:ext uri="{FF2B5EF4-FFF2-40B4-BE49-F238E27FC236}">
                <a16:creationId xmlns:a16="http://schemas.microsoft.com/office/drawing/2014/main" id="{0EA0D6A3-5A51-4243-BF18-A02F637A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58" y="367259"/>
            <a:ext cx="3007822" cy="850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4B2E5-A58A-D642-B931-003B697FE0FA}"/>
              </a:ext>
            </a:extLst>
          </p:cNvPr>
          <p:cNvSpPr txBox="1"/>
          <p:nvPr/>
        </p:nvSpPr>
        <p:spPr>
          <a:xfrm>
            <a:off x="4653084" y="1217436"/>
            <a:ext cx="27783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4‑(N,N-</a:t>
            </a:r>
            <a:r>
              <a:rPr lang="en-US" sz="190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Dimethylamino</a:t>
            </a:r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)-4′- </a:t>
            </a:r>
            <a:r>
              <a:rPr lang="en-US" sz="190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nitrostilbene</a:t>
            </a:r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(DANS)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Sun">
            <a:extLst>
              <a:ext uri="{FF2B5EF4-FFF2-40B4-BE49-F238E27FC236}">
                <a16:creationId xmlns:a16="http://schemas.microsoft.com/office/drawing/2014/main" id="{1F5D3B13-0496-9F45-BB5F-929DFCC34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863" y="115352"/>
            <a:ext cx="584535" cy="58453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2DD63328-57A5-D841-811E-15F86452A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137" y="89793"/>
            <a:ext cx="1773945" cy="192121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D31B-B099-1441-976D-FD401F4BD727}"/>
              </a:ext>
            </a:extLst>
          </p:cNvPr>
          <p:cNvCxnSpPr>
            <a:cxnSpLocks/>
          </p:cNvCxnSpPr>
          <p:nvPr/>
        </p:nvCxnSpPr>
        <p:spPr>
          <a:xfrm rot="16200000">
            <a:off x="8368514" y="305444"/>
            <a:ext cx="0" cy="930171"/>
          </a:xfrm>
          <a:prstGeom prst="straightConnector1">
            <a:avLst/>
          </a:prstGeom>
          <a:ln w="57150">
            <a:solidFill>
              <a:srgbClr val="6C6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5B0282-8127-C041-A5A0-CDF62BF012D1}"/>
              </a:ext>
            </a:extLst>
          </p:cNvPr>
          <p:cNvCxnSpPr>
            <a:cxnSpLocks/>
          </p:cNvCxnSpPr>
          <p:nvPr/>
        </p:nvCxnSpPr>
        <p:spPr>
          <a:xfrm rot="5400000">
            <a:off x="8309131" y="508704"/>
            <a:ext cx="0" cy="930171"/>
          </a:xfrm>
          <a:prstGeom prst="straightConnector1">
            <a:avLst/>
          </a:prstGeom>
          <a:ln w="57150">
            <a:solidFill>
              <a:srgbClr val="6C6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C273ED-FB75-A042-825D-3342E91CE42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My </a:t>
            </a:r>
            <a:r>
              <a:rPr lang="en-US" sz="2200" b="1" dirty="0" err="1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DANSers</a:t>
            </a:r>
            <a:endParaRPr lang="en-US" sz="2200" b="1" dirty="0">
              <a:latin typeface="Arial" panose="020B0604020202020204" pitchFamily="34" charset="0"/>
              <a:ea typeface="Linux Libertine O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2D975-216E-0E46-801E-60460BB7E362}"/>
              </a:ext>
            </a:extLst>
          </p:cNvPr>
          <p:cNvSpPr txBox="1"/>
          <p:nvPr/>
        </p:nvSpPr>
        <p:spPr>
          <a:xfrm>
            <a:off x="1228399" y="795875"/>
            <a:ext cx="1637968" cy="38472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1270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Fluorescence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6E6ACD-0BFB-EE43-A663-DB20D0738A1A}"/>
              </a:ext>
            </a:extLst>
          </p:cNvPr>
          <p:cNvSpPr txBox="1"/>
          <p:nvPr/>
        </p:nvSpPr>
        <p:spPr>
          <a:xfrm>
            <a:off x="1228399" y="1399877"/>
            <a:ext cx="1637968" cy="67710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1270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Isomerization/initial isomer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9C773-F719-EC4E-8D6B-802FED7D7109}"/>
              </a:ext>
            </a:extLst>
          </p:cNvPr>
          <p:cNvSpPr txBox="1"/>
          <p:nvPr/>
        </p:nvSpPr>
        <p:spPr>
          <a:xfrm>
            <a:off x="838200" y="6356350"/>
            <a:ext cx="90485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Oelkrug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D., et. Al (1986). Photochemistry on surfaces.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Pure and Applied Chemistry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58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(9), 1207-1218.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4D76980-F35D-F64E-870F-CB22F031651D}"/>
              </a:ext>
            </a:extLst>
          </p:cNvPr>
          <p:cNvSpPr/>
          <p:nvPr/>
        </p:nvSpPr>
        <p:spPr>
          <a:xfrm>
            <a:off x="737188" y="2782627"/>
            <a:ext cx="3473304" cy="2117906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F8A325-D8D5-2696-96CD-C6D610889BB9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AFBAB3-4683-8D32-0EFF-A3DFDC84A1CC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111B2-D132-A1E5-A9D0-A7C11B758CFB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C3DFCB-EE58-1CBD-5371-C0A68BA73872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50AFBB6-181D-8ED9-D39D-D5B2E5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pic>
        <p:nvPicPr>
          <p:cNvPr id="40" name="Picture 39" descr="A black and white image of a molecule&#10;&#10;Description automatically generated">
            <a:extLst>
              <a:ext uri="{FF2B5EF4-FFF2-40B4-BE49-F238E27FC236}">
                <a16:creationId xmlns:a16="http://schemas.microsoft.com/office/drawing/2014/main" id="{4AFD4CEF-FF62-C024-049A-309558A94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8358" y="2782627"/>
            <a:ext cx="3678651" cy="2740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63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3CD3AF3-EB27-CA4A-B975-F948E93F578F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E92F9F-FBDE-A046-8CEF-7F1382196671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C3C310-217B-2747-BD65-30E18EFCE97E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CEF388-2897-FC43-AE01-756A6EA90173}"/>
                </a:ext>
              </a:extLst>
            </p:cNvPr>
            <p:cNvSpPr txBox="1"/>
            <p:nvPr/>
          </p:nvSpPr>
          <p:spPr>
            <a:xfrm rot="16200000">
              <a:off x="-666308" y="3267417"/>
              <a:ext cx="20272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Group Seminar 2024 SS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05A6AB-0101-B244-8E2E-AEA732406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40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7560C-AD90-744A-A48A-D8F90D9998A8}"/>
              </a:ext>
            </a:extLst>
          </p:cNvPr>
          <p:cNvSpPr txBox="1"/>
          <p:nvPr/>
        </p:nvSpPr>
        <p:spPr>
          <a:xfrm>
            <a:off x="1179326" y="162011"/>
            <a:ext cx="34733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K-Means clustering with electron-hole correlation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714FA-BE42-4743-8360-EE9134A58F8C}"/>
              </a:ext>
            </a:extLst>
          </p:cNvPr>
          <p:cNvSpPr txBox="1"/>
          <p:nvPr/>
        </p:nvSpPr>
        <p:spPr>
          <a:xfrm>
            <a:off x="1176669" y="1283766"/>
            <a:ext cx="4791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Clustering </a:t>
            </a:r>
            <a:r>
              <a:rPr lang="en-US" sz="2000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  <a:sym typeface="Wingdings" pitchFamily="2" charset="2"/>
              </a:rPr>
              <a:t> principal component analysis</a:t>
            </a:r>
            <a:endParaRPr lang="en-US" sz="2000" dirty="0">
              <a:latin typeface="Linux Libertine O" panose="02000503000000000000" pitchFamily="2" charset="0"/>
              <a:ea typeface="Linux Libertine O" panose="02000503000000000000" pitchFamily="2" charset="0"/>
              <a:cs typeface="Linux Libertine O" panose="02000503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5471F3-0D33-6247-AA8C-45C38CF5E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632" y="1455956"/>
            <a:ext cx="3829468" cy="526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2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5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8" name="!!stilbene" descr="A picture containing satellite, transport, night sky&#10;&#10;Description automatically generated">
            <a:extLst>
              <a:ext uri="{FF2B5EF4-FFF2-40B4-BE49-F238E27FC236}">
                <a16:creationId xmlns:a16="http://schemas.microsoft.com/office/drawing/2014/main" id="{0EA0D6A3-5A51-4243-BF18-A02F637A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58" y="367259"/>
            <a:ext cx="3007822" cy="850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D4B2E5-A58A-D642-B931-003B697FE0FA}"/>
              </a:ext>
            </a:extLst>
          </p:cNvPr>
          <p:cNvSpPr txBox="1"/>
          <p:nvPr/>
        </p:nvSpPr>
        <p:spPr>
          <a:xfrm>
            <a:off x="4653084" y="1217436"/>
            <a:ext cx="27783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4‑(N,N-</a:t>
            </a:r>
            <a:r>
              <a:rPr lang="en-US" sz="190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Dimethylamino</a:t>
            </a:r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)-4′- </a:t>
            </a:r>
            <a:r>
              <a:rPr lang="en-US" sz="190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nitrostilbene</a:t>
            </a:r>
            <a:r>
              <a:rPr lang="en-US" sz="19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(DANS)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1" descr="Sun">
            <a:extLst>
              <a:ext uri="{FF2B5EF4-FFF2-40B4-BE49-F238E27FC236}">
                <a16:creationId xmlns:a16="http://schemas.microsoft.com/office/drawing/2014/main" id="{1F5D3B13-0496-9F45-BB5F-929DFCC34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863" y="115352"/>
            <a:ext cx="584535" cy="58453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2DD63328-57A5-D841-811E-15F86452A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137" y="89793"/>
            <a:ext cx="1773945" cy="192121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0FD31B-B099-1441-976D-FD401F4BD727}"/>
              </a:ext>
            </a:extLst>
          </p:cNvPr>
          <p:cNvCxnSpPr>
            <a:cxnSpLocks/>
          </p:cNvCxnSpPr>
          <p:nvPr/>
        </p:nvCxnSpPr>
        <p:spPr>
          <a:xfrm rot="16200000">
            <a:off x="8368514" y="305444"/>
            <a:ext cx="0" cy="930171"/>
          </a:xfrm>
          <a:prstGeom prst="straightConnector1">
            <a:avLst/>
          </a:prstGeom>
          <a:ln w="57150">
            <a:solidFill>
              <a:srgbClr val="6C6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5B0282-8127-C041-A5A0-CDF62BF012D1}"/>
              </a:ext>
            </a:extLst>
          </p:cNvPr>
          <p:cNvCxnSpPr>
            <a:cxnSpLocks/>
          </p:cNvCxnSpPr>
          <p:nvPr/>
        </p:nvCxnSpPr>
        <p:spPr>
          <a:xfrm rot="5400000">
            <a:off x="8309131" y="508704"/>
            <a:ext cx="0" cy="930171"/>
          </a:xfrm>
          <a:prstGeom prst="straightConnector1">
            <a:avLst/>
          </a:prstGeom>
          <a:ln w="57150">
            <a:solidFill>
              <a:srgbClr val="6C63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C273ED-FB75-A042-825D-3342E91CE428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My </a:t>
            </a:r>
            <a:r>
              <a:rPr lang="en-US" sz="2200" b="1" dirty="0" err="1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DANSers</a:t>
            </a:r>
            <a:endParaRPr lang="en-US" sz="2200" b="1" dirty="0">
              <a:latin typeface="Arial" panose="020B0604020202020204" pitchFamily="34" charset="0"/>
              <a:ea typeface="Linux Libertine O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02D975-216E-0E46-801E-60460BB7E362}"/>
              </a:ext>
            </a:extLst>
          </p:cNvPr>
          <p:cNvSpPr txBox="1"/>
          <p:nvPr/>
        </p:nvSpPr>
        <p:spPr>
          <a:xfrm>
            <a:off x="1228399" y="795875"/>
            <a:ext cx="1637968" cy="384721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1270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Fluorescence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6E6ACD-0BFB-EE43-A663-DB20D0738A1A}"/>
              </a:ext>
            </a:extLst>
          </p:cNvPr>
          <p:cNvSpPr txBox="1"/>
          <p:nvPr/>
        </p:nvSpPr>
        <p:spPr>
          <a:xfrm>
            <a:off x="1228399" y="1399877"/>
            <a:ext cx="1637968" cy="67710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1270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Isomerization/initial isomer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9C773-F719-EC4E-8D6B-802FED7D7109}"/>
              </a:ext>
            </a:extLst>
          </p:cNvPr>
          <p:cNvSpPr txBox="1"/>
          <p:nvPr/>
        </p:nvSpPr>
        <p:spPr>
          <a:xfrm>
            <a:off x="838200" y="6356350"/>
            <a:ext cx="90485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Oelkrug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D., et. Al (1986). Photochemistry on surfaces.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Pure and Applied Chemistry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58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(9), 1207-1218.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4D76980-F35D-F64E-870F-CB22F031651D}"/>
              </a:ext>
            </a:extLst>
          </p:cNvPr>
          <p:cNvSpPr/>
          <p:nvPr/>
        </p:nvSpPr>
        <p:spPr>
          <a:xfrm>
            <a:off x="737188" y="2782627"/>
            <a:ext cx="3473304" cy="2117906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F8A325-D8D5-2696-96CD-C6D610889BB9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AFBAB3-4683-8D32-0EFF-A3DFDC84A1CC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E1111B2-D132-A1E5-A9D0-A7C11B758CFB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C3DFCB-EE58-1CBD-5371-C0A68BA73872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50AFBB6-181D-8ED9-D39D-D5B2E558B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  <p:pic>
        <p:nvPicPr>
          <p:cNvPr id="40" name="Picture 39" descr="A black and white image of a molecule&#10;&#10;Description automatically generated">
            <a:extLst>
              <a:ext uri="{FF2B5EF4-FFF2-40B4-BE49-F238E27FC236}">
                <a16:creationId xmlns:a16="http://schemas.microsoft.com/office/drawing/2014/main" id="{4AFD4CEF-FF62-C024-049A-309558A94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819" y="2273728"/>
            <a:ext cx="2120370" cy="15798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007F18C-78D3-D750-0A50-6750E2624E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2400" y="2429606"/>
            <a:ext cx="8522104" cy="3302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5AA915-D05C-820F-AC53-F0A978297E8E}"/>
              </a:ext>
            </a:extLst>
          </p:cNvPr>
          <p:cNvSpPr/>
          <p:nvPr/>
        </p:nvSpPr>
        <p:spPr>
          <a:xfrm>
            <a:off x="5550794" y="4417452"/>
            <a:ext cx="1159098" cy="631065"/>
          </a:xfrm>
          <a:prstGeom prst="ellipse">
            <a:avLst/>
          </a:prstGeom>
          <a:noFill/>
          <a:ln w="57150">
            <a:solidFill>
              <a:srgbClr val="9A00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F2C7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FD46C7-140C-6135-683A-DFA4766DE122}"/>
              </a:ext>
            </a:extLst>
          </p:cNvPr>
          <p:cNvSpPr/>
          <p:nvPr/>
        </p:nvSpPr>
        <p:spPr>
          <a:xfrm>
            <a:off x="8253213" y="4415304"/>
            <a:ext cx="1159098" cy="631065"/>
          </a:xfrm>
          <a:prstGeom prst="ellipse">
            <a:avLst/>
          </a:prstGeom>
          <a:noFill/>
          <a:ln w="57150">
            <a:solidFill>
              <a:srgbClr val="9A00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9842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6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pic>
        <p:nvPicPr>
          <p:cNvPr id="8" name="!!Picture 7">
            <a:extLst>
              <a:ext uri="{FF2B5EF4-FFF2-40B4-BE49-F238E27FC236}">
                <a16:creationId xmlns:a16="http://schemas.microsoft.com/office/drawing/2014/main" id="{6F075493-536A-0C4B-81E5-8CA72DBC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799" y="3179135"/>
            <a:ext cx="5901636" cy="3301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AC81A0-6C67-CA4D-9DCC-A68719DE1A13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Research Question</a:t>
            </a:r>
          </a:p>
        </p:txBody>
      </p:sp>
      <p:sp>
        <p:nvSpPr>
          <p:cNvPr id="7" name="!!TextBox 2">
            <a:extLst>
              <a:ext uri="{FF2B5EF4-FFF2-40B4-BE49-F238E27FC236}">
                <a16:creationId xmlns:a16="http://schemas.microsoft.com/office/drawing/2014/main" id="{A9D1E72F-13A6-1CA9-1D8E-386642DDFEBF}"/>
              </a:ext>
            </a:extLst>
          </p:cNvPr>
          <p:cNvSpPr txBox="1"/>
          <p:nvPr/>
        </p:nvSpPr>
        <p:spPr>
          <a:xfrm>
            <a:off x="1220039" y="1707476"/>
            <a:ext cx="10473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How the </a:t>
            </a:r>
            <a:r>
              <a:rPr lang="en-US" sz="2000" dirty="0" err="1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photophysics</a:t>
            </a:r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/photochemistry of DANS is influenced when it is adsorbed on glass</a:t>
            </a:r>
            <a:r>
              <a:rPr lang="en-US" sz="2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689463-E3CA-0AF5-0AA5-F75959456B7A}"/>
              </a:ext>
            </a:extLst>
          </p:cNvPr>
          <p:cNvGrpSpPr/>
          <p:nvPr/>
        </p:nvGrpSpPr>
        <p:grpSpPr>
          <a:xfrm>
            <a:off x="11074877" y="774265"/>
            <a:ext cx="1194390" cy="1194390"/>
            <a:chOff x="9154633" y="867029"/>
            <a:chExt cx="1194390" cy="1194390"/>
          </a:xfrm>
        </p:grpSpPr>
        <p:pic>
          <p:nvPicPr>
            <p:cNvPr id="16" name="Graphic 15" descr="Thought bubble">
              <a:extLst>
                <a:ext uri="{FF2B5EF4-FFF2-40B4-BE49-F238E27FC236}">
                  <a16:creationId xmlns:a16="http://schemas.microsoft.com/office/drawing/2014/main" id="{95A79590-F449-31F3-B87D-B6E4305E5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54633" y="867029"/>
              <a:ext cx="1194390" cy="119439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A22DE5-6E06-6307-06A4-D2AEDB41D114}"/>
                </a:ext>
              </a:extLst>
            </p:cNvPr>
            <p:cNvSpPr txBox="1"/>
            <p:nvPr/>
          </p:nvSpPr>
          <p:spPr>
            <a:xfrm>
              <a:off x="9480702" y="1168867"/>
              <a:ext cx="531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inux Biolinum O" panose="02000503000000000000" pitchFamily="2" charset="0"/>
                  <a:ea typeface="Linux Biolinum O" panose="02000503000000000000" pitchFamily="2" charset="0"/>
                  <a:cs typeface="Linux Biolinum O" panose="02000503000000000000" pitchFamily="2" charset="0"/>
                </a:rPr>
                <a:t>?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1960518-C568-D113-AD05-9B8D4C73C91F}"/>
              </a:ext>
            </a:extLst>
          </p:cNvPr>
          <p:cNvSpPr/>
          <p:nvPr/>
        </p:nvSpPr>
        <p:spPr>
          <a:xfrm>
            <a:off x="3043646" y="3670663"/>
            <a:ext cx="6557554" cy="1645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!!stilbene" descr="A picture containing satellite, transport, night sky&#10;&#10;Description automatically generated">
            <a:extLst>
              <a:ext uri="{FF2B5EF4-FFF2-40B4-BE49-F238E27FC236}">
                <a16:creationId xmlns:a16="http://schemas.microsoft.com/office/drawing/2014/main" id="{490A8576-51A8-43C7-96A3-E524FE462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108" y="4257150"/>
            <a:ext cx="3007822" cy="850177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6AD99FB7-F617-F740-FD53-1C395D17D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77325">
            <a:off x="6913719" y="3777917"/>
            <a:ext cx="1773945" cy="19212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17781E6-2058-865A-3868-BC0DDE80F635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5922CF-1021-FF91-7C20-61D94B201300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2E031-3438-BD3E-E638-9E54C4EDD87A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5D4166-6E90-6D1C-E8CD-889322F89034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5C28360-58EF-2001-07C3-5EAD1739A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13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4776" y="6356350"/>
            <a:ext cx="2743200" cy="365125"/>
          </a:xfrm>
        </p:spPr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7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F686C3-09C0-6943-BC22-D365B4D282D0}"/>
              </a:ext>
            </a:extLst>
          </p:cNvPr>
          <p:cNvSpPr txBox="1"/>
          <p:nvPr/>
        </p:nvSpPr>
        <p:spPr>
          <a:xfrm>
            <a:off x="1179326" y="162011"/>
            <a:ext cx="34733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Linux Libertine O" panose="02000503000000000000" pitchFamily="2" charset="0"/>
                <a:ea typeface="Linux Libertine O" panose="02000503000000000000" pitchFamily="2" charset="0"/>
                <a:cs typeface="Linux Libertine O" panose="02000503000000000000" pitchFamily="2" charset="0"/>
              </a:rPr>
              <a:t>Goals</a:t>
            </a:r>
          </a:p>
        </p:txBody>
      </p:sp>
      <p:pic>
        <p:nvPicPr>
          <p:cNvPr id="20" name="Picture 19" descr="A diagram of a molecule&#10;&#10;Description automatically generated">
            <a:extLst>
              <a:ext uri="{FF2B5EF4-FFF2-40B4-BE49-F238E27FC236}">
                <a16:creationId xmlns:a16="http://schemas.microsoft.com/office/drawing/2014/main" id="{857710F0-45DD-6243-BB8B-01DAD8F8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34" b="16786"/>
          <a:stretch>
            <a:fillRect/>
          </a:stretch>
        </p:blipFill>
        <p:spPr>
          <a:xfrm>
            <a:off x="6789277" y="1245781"/>
            <a:ext cx="3435898" cy="1233377"/>
          </a:xfrm>
          <a:custGeom>
            <a:avLst/>
            <a:gdLst>
              <a:gd name="connsiteX0" fmla="*/ 616688 w 3435898"/>
              <a:gd name="connsiteY0" fmla="*/ 0 h 1233377"/>
              <a:gd name="connsiteX1" fmla="*/ 3435898 w 3435898"/>
              <a:gd name="connsiteY1" fmla="*/ 0 h 1233377"/>
              <a:gd name="connsiteX2" fmla="*/ 3435898 w 3435898"/>
              <a:gd name="connsiteY2" fmla="*/ 1233377 h 1233377"/>
              <a:gd name="connsiteX3" fmla="*/ 616688 w 3435898"/>
              <a:gd name="connsiteY3" fmla="*/ 1233377 h 1233377"/>
              <a:gd name="connsiteX4" fmla="*/ 0 w 3435898"/>
              <a:gd name="connsiteY4" fmla="*/ 616688 h 123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898" h="1233377">
                <a:moveTo>
                  <a:pt x="616688" y="0"/>
                </a:moveTo>
                <a:lnTo>
                  <a:pt x="3435898" y="0"/>
                </a:lnTo>
                <a:lnTo>
                  <a:pt x="3435898" y="1233377"/>
                </a:lnTo>
                <a:lnTo>
                  <a:pt x="616688" y="1233377"/>
                </a:lnTo>
                <a:lnTo>
                  <a:pt x="0" y="616688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209D41-1429-5B4D-A689-1EA2E0EC27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03" t="27801" r="7918" b="9196"/>
          <a:stretch>
            <a:fillRect/>
          </a:stretch>
        </p:blipFill>
        <p:spPr>
          <a:xfrm rot="16200000">
            <a:off x="7890537" y="1919592"/>
            <a:ext cx="1233379" cy="3435896"/>
          </a:xfrm>
          <a:custGeom>
            <a:avLst/>
            <a:gdLst>
              <a:gd name="connsiteX0" fmla="*/ 1233379 w 1233379"/>
              <a:gd name="connsiteY0" fmla="*/ 616689 h 3435896"/>
              <a:gd name="connsiteX1" fmla="*/ 1233378 w 1233379"/>
              <a:gd name="connsiteY1" fmla="*/ 3435896 h 3435896"/>
              <a:gd name="connsiteX2" fmla="*/ 0 w 1233379"/>
              <a:gd name="connsiteY2" fmla="*/ 3435896 h 3435896"/>
              <a:gd name="connsiteX3" fmla="*/ 1 w 1233379"/>
              <a:gd name="connsiteY3" fmla="*/ 616689 h 3435896"/>
              <a:gd name="connsiteX4" fmla="*/ 616690 w 1233379"/>
              <a:gd name="connsiteY4" fmla="*/ 0 h 343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379" h="3435896">
                <a:moveTo>
                  <a:pt x="1233379" y="616689"/>
                </a:moveTo>
                <a:lnTo>
                  <a:pt x="1233378" y="3435896"/>
                </a:lnTo>
                <a:lnTo>
                  <a:pt x="0" y="3435896"/>
                </a:lnTo>
                <a:lnTo>
                  <a:pt x="1" y="616689"/>
                </a:lnTo>
                <a:lnTo>
                  <a:pt x="616690" y="0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4B72B8-477D-AA4D-8677-820EF3176ECE}"/>
              </a:ext>
            </a:extLst>
          </p:cNvPr>
          <p:cNvSpPr txBox="1"/>
          <p:nvPr/>
        </p:nvSpPr>
        <p:spPr>
          <a:xfrm>
            <a:off x="1894114" y="1508526"/>
            <a:ext cx="479908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016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How does the molecule adsorb on the glass? Stable and unstable orientations?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47DDE7-35D6-F74F-80EF-2DC2C681CD40}"/>
              </a:ext>
            </a:extLst>
          </p:cNvPr>
          <p:cNvSpPr txBox="1"/>
          <p:nvPr/>
        </p:nvSpPr>
        <p:spPr>
          <a:xfrm>
            <a:off x="1894114" y="3283597"/>
            <a:ext cx="479908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016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How does the absorption spectrum vary depending on the adsorption modes?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3BF170-C38B-94C4-5023-7BCF0A02C1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4" t="17857" r="6220" b="20410"/>
          <a:stretch>
            <a:fillRect/>
          </a:stretch>
        </p:blipFill>
        <p:spPr>
          <a:xfrm>
            <a:off x="6762770" y="4796637"/>
            <a:ext cx="3462405" cy="1233375"/>
          </a:xfrm>
          <a:custGeom>
            <a:avLst/>
            <a:gdLst>
              <a:gd name="connsiteX0" fmla="*/ 616687 w 3462405"/>
              <a:gd name="connsiteY0" fmla="*/ 0 h 1233375"/>
              <a:gd name="connsiteX1" fmla="*/ 3462405 w 3462405"/>
              <a:gd name="connsiteY1" fmla="*/ 0 h 1233375"/>
              <a:gd name="connsiteX2" fmla="*/ 3462405 w 3462405"/>
              <a:gd name="connsiteY2" fmla="*/ 1233375 h 1233375"/>
              <a:gd name="connsiteX3" fmla="*/ 616687 w 3462405"/>
              <a:gd name="connsiteY3" fmla="*/ 1233375 h 1233375"/>
              <a:gd name="connsiteX4" fmla="*/ 0 w 3462405"/>
              <a:gd name="connsiteY4" fmla="*/ 616687 h 12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2405" h="1233375">
                <a:moveTo>
                  <a:pt x="616687" y="0"/>
                </a:moveTo>
                <a:lnTo>
                  <a:pt x="3462405" y="0"/>
                </a:lnTo>
                <a:lnTo>
                  <a:pt x="3462405" y="1233375"/>
                </a:lnTo>
                <a:lnTo>
                  <a:pt x="616687" y="1233375"/>
                </a:lnTo>
                <a:lnTo>
                  <a:pt x="0" y="6166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ABC19B-94FF-F8B4-CDD5-FD8B30665505}"/>
              </a:ext>
            </a:extLst>
          </p:cNvPr>
          <p:cNvSpPr txBox="1"/>
          <p:nvPr/>
        </p:nvSpPr>
        <p:spPr>
          <a:xfrm>
            <a:off x="1894113" y="5057300"/>
            <a:ext cx="4799081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1016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How does the nonradiative vs. radiative ratio change upon adsorption?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16938B-82E4-5C77-0435-AA1567121D11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D1D2F3-6156-5D32-500E-2DDF016C5E44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89F8C3-7C23-1F41-6F23-75964B95765A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4D4D51-13FA-E44D-172A-BCDEF062A89F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C611A47-0AA0-B15E-F75E-84E6CC859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3" grpId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8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D8F82-15D7-B045-B175-D357051C13E9}"/>
              </a:ext>
            </a:extLst>
          </p:cNvPr>
          <p:cNvSpPr txBox="1"/>
          <p:nvPr/>
        </p:nvSpPr>
        <p:spPr>
          <a:xfrm>
            <a:off x="1179326" y="162011"/>
            <a:ext cx="2464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Adsorption in the ground state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FD66BF-37A5-6840-A0C5-DB90AB2C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350" y="66807"/>
            <a:ext cx="862173" cy="47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4782D-E342-2947-A5A1-D2081655DF58}"/>
              </a:ext>
            </a:extLst>
          </p:cNvPr>
          <p:cNvSpPr txBox="1"/>
          <p:nvPr/>
        </p:nvSpPr>
        <p:spPr>
          <a:xfrm>
            <a:off x="1179326" y="1183758"/>
            <a:ext cx="47492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Prepare initial orientations</a:t>
            </a:r>
          </a:p>
          <a:p>
            <a:endParaRPr lang="en-US" sz="2000" dirty="0">
              <a:latin typeface="Arial" panose="020B0604020202020204" pitchFamily="34" charset="0"/>
              <a:ea typeface="Linux Libertine O" panose="02000503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Relax/optimize these initial orientations within periodic boundary conditions at PBE/D3 level of theory and with plane-wave DFT</a:t>
            </a:r>
          </a:p>
          <a:p>
            <a:endParaRPr lang="en-US" sz="2000" dirty="0">
              <a:latin typeface="Arial" panose="020B0604020202020204" pitchFamily="34" charset="0"/>
              <a:ea typeface="Linux Libertine O" panose="02000503000000000000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Repeat the calculations on 4 different surfaces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B14DA0-2C8B-0549-BEB9-97408786F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412" y="1560208"/>
            <a:ext cx="3816896" cy="31169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14542-7ACE-26D5-6E8E-25D5AB55F819}"/>
              </a:ext>
            </a:extLst>
          </p:cNvPr>
          <p:cNvSpPr txBox="1"/>
          <p:nvPr/>
        </p:nvSpPr>
        <p:spPr>
          <a:xfrm>
            <a:off x="838200" y="6356350"/>
            <a:ext cx="904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Vörös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D., </a:t>
            </a:r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Angeletti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A., </a:t>
            </a:r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Franchini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C., Mai, S., &amp; González, L. (2023). Adsorption of 4-(N, N-</a:t>
            </a:r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Dimethylamino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)-4′-nitrostilbene on an Amorphous Silica Glass Surface.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Journal of Physical Chemistry C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127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(47), 22964-22974.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22F7FC-75FB-2FBD-247B-A2101109451C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8B2944-42BE-FA80-6269-97EFBD61B289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36F5FC-E1A6-2F16-1E20-E1DAE812CF60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5C7660-0B4F-CDF6-5F05-6D48CB133353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564F2E3-BD7E-A197-9963-8EDF71458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83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AC03A77-3C91-F941-B708-27197C43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779D-F32D-7944-96D8-6340AEDC3590}" type="slidenum">
              <a:rPr lang="en-US" smtClean="0">
                <a:latin typeface="Linux Biolinum O" panose="02000503000000000000" pitchFamily="2" charset="0"/>
                <a:ea typeface="Linux Biolinum O" panose="02000503000000000000" pitchFamily="2" charset="0"/>
                <a:cs typeface="Linux Biolinum O" panose="02000503000000000000" pitchFamily="2" charset="0"/>
              </a:rPr>
              <a:t>9</a:t>
            </a:fld>
            <a:endParaRPr lang="en-US" dirty="0">
              <a:latin typeface="Linux Biolinum O" panose="02000503000000000000" pitchFamily="2" charset="0"/>
              <a:ea typeface="Linux Biolinum O" panose="02000503000000000000" pitchFamily="2" charset="0"/>
              <a:cs typeface="Linux Biolinum O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D8F82-15D7-B045-B175-D357051C13E9}"/>
              </a:ext>
            </a:extLst>
          </p:cNvPr>
          <p:cNvSpPr txBox="1"/>
          <p:nvPr/>
        </p:nvSpPr>
        <p:spPr>
          <a:xfrm>
            <a:off x="1179326" y="162011"/>
            <a:ext cx="2464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rPr>
              <a:t>Interaction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F5ED8A-D5F0-BE43-9CC6-0811194F5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350" y="66807"/>
            <a:ext cx="862173" cy="47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close-up of a molecule&#10;&#10;Description automatically generated">
            <a:extLst>
              <a:ext uri="{FF2B5EF4-FFF2-40B4-BE49-F238E27FC236}">
                <a16:creationId xmlns:a16="http://schemas.microsoft.com/office/drawing/2014/main" id="{345FB109-428D-5F4B-8721-634AA4FD8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339" y="3354193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close-up of a molecule&#10;&#10;Description automatically generated">
            <a:extLst>
              <a:ext uri="{FF2B5EF4-FFF2-40B4-BE49-F238E27FC236}">
                <a16:creationId xmlns:a16="http://schemas.microsoft.com/office/drawing/2014/main" id="{D8B3F096-8A47-3741-886E-2AAF10277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388" y="3354193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molecule model with multiple molecules&#10;&#10;Description automatically generated with medium confidence">
            <a:extLst>
              <a:ext uri="{FF2B5EF4-FFF2-40B4-BE49-F238E27FC236}">
                <a16:creationId xmlns:a16="http://schemas.microsoft.com/office/drawing/2014/main" id="{FF46AFCD-FC97-5644-B3B0-26A3F4159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23" y="3354193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A close-up of a molecule&#10;&#10;Description automatically generated">
            <a:extLst>
              <a:ext uri="{FF2B5EF4-FFF2-40B4-BE49-F238E27FC236}">
                <a16:creationId xmlns:a16="http://schemas.microsoft.com/office/drawing/2014/main" id="{D181C838-261F-3241-ACDB-33CB88AFB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8773" y="3354193"/>
            <a:ext cx="1950184" cy="199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A close-up of a structure&#10;&#10;Description automatically generated">
            <a:extLst>
              <a:ext uri="{FF2B5EF4-FFF2-40B4-BE49-F238E27FC236}">
                <a16:creationId xmlns:a16="http://schemas.microsoft.com/office/drawing/2014/main" id="{D31CA3BC-F2C0-AF4F-A7E3-D84232BCB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5953" y="3354194"/>
            <a:ext cx="1941439" cy="1993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FEB087-E3BB-FC49-BD6C-4D9C0B1B9A97}"/>
                  </a:ext>
                </a:extLst>
              </p:cNvPr>
              <p:cNvSpPr txBox="1"/>
              <p:nvPr/>
            </p:nvSpPr>
            <p:spPr>
              <a:xfrm>
                <a:off x="812823" y="2835349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ea typeface="Linux Biolinum O" panose="02000503000000000000" pitchFamily="2" charset="0"/>
                    <a:cs typeface="Arial" panose="020B0604020202020204" pitchFamily="34" charset="0"/>
                  </a:rPr>
                  <a:t>C-H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ea typeface="Linux Biolinum O" panose="02000503000000000000" pitchFamily="2" charset="0"/>
                    <a:cs typeface="Arial" panose="020B0604020202020204" pitchFamily="34" charset="0"/>
                  </a:rPr>
                  <a:t>O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FEB087-E3BB-FC49-BD6C-4D9C0B1B9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23" y="2835349"/>
                <a:ext cx="1950184" cy="400110"/>
              </a:xfrm>
              <a:prstGeom prst="rect">
                <a:avLst/>
              </a:prstGeom>
              <a:blipFill>
                <a:blip r:embed="rId9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489BE3-2C83-7F45-88AB-091E877E71E8}"/>
                  </a:ext>
                </a:extLst>
              </p:cNvPr>
              <p:cNvSpPr txBox="1"/>
              <p:nvPr/>
            </p:nvSpPr>
            <p:spPr>
              <a:xfrm>
                <a:off x="3140070" y="2835349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ea typeface="Linux Biolinum O" panose="02000503000000000000" pitchFamily="2" charset="0"/>
                    <a:cs typeface="Arial" panose="020B0604020202020204" pitchFamily="34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ea typeface="Linux Biolinum O" panose="02000503000000000000" pitchFamily="2" charset="0"/>
                    <a:cs typeface="Arial" panose="020B0604020202020204" pitchFamily="34" charset="0"/>
                  </a:rPr>
                  <a:t>O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489BE3-2C83-7F45-88AB-091E877E7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0" y="2835349"/>
                <a:ext cx="1950184" cy="400110"/>
              </a:xfrm>
              <a:prstGeom prst="rect">
                <a:avLst/>
              </a:prstGeom>
              <a:blipFill>
                <a:blip r:embed="rId10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FF3E60-63B0-7440-8133-5397E9F3EEC4}"/>
                  </a:ext>
                </a:extLst>
              </p:cNvPr>
              <p:cNvSpPr txBox="1"/>
              <p:nvPr/>
            </p:nvSpPr>
            <p:spPr>
              <a:xfrm>
                <a:off x="5467316" y="2835349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ea typeface="Linux Biolinum O" panose="02000503000000000000" pitchFamily="2" charset="0"/>
                    <a:cs typeface="Arial" panose="020B0604020202020204" pitchFamily="34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dirty="0">
                  <a:latin typeface="Arial" panose="020B0604020202020204" pitchFamily="34" charset="0"/>
                  <a:ea typeface="Linux Biolinum O" panose="020005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FF3E60-63B0-7440-8133-5397E9F3E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16" y="2835349"/>
                <a:ext cx="1950184" cy="400110"/>
              </a:xfrm>
              <a:prstGeom prst="rect">
                <a:avLst/>
              </a:prstGeom>
              <a:blipFill>
                <a:blip r:embed="rId11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A07C082-06AD-DE4C-B17B-87D70F70119C}"/>
              </a:ext>
            </a:extLst>
          </p:cNvPr>
          <p:cNvSpPr txBox="1"/>
          <p:nvPr/>
        </p:nvSpPr>
        <p:spPr>
          <a:xfrm>
            <a:off x="7794563" y="2835349"/>
            <a:ext cx="195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bended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DE5BA-CBDE-F54F-8CA3-7C34CA80C693}"/>
                  </a:ext>
                </a:extLst>
              </p:cNvPr>
              <p:cNvSpPr txBox="1"/>
              <p:nvPr/>
            </p:nvSpPr>
            <p:spPr>
              <a:xfrm>
                <a:off x="10121809" y="2835349"/>
                <a:ext cx="19501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ea typeface="Linux Biolinum O" panose="02000503000000000000" pitchFamily="2" charset="0"/>
                    <a:cs typeface="Arial" panose="020B0604020202020204" pitchFamily="34" charset="0"/>
                  </a:rPr>
                  <a:t>O-H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lang="en-US" sz="2000" dirty="0">
                  <a:latin typeface="Arial" panose="020B0604020202020204" pitchFamily="34" charset="0"/>
                  <a:ea typeface="Linux Biolinum O" panose="020005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FBDE5BA-CBDE-F54F-8CA3-7C34CA80C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809" y="2835349"/>
                <a:ext cx="1950184" cy="400110"/>
              </a:xfrm>
              <a:prstGeom prst="rect">
                <a:avLst/>
              </a:prstGeom>
              <a:blipFill>
                <a:blip r:embed="rId12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E73A113-7F7F-654B-A253-E10E0DC31A4F}"/>
              </a:ext>
            </a:extLst>
          </p:cNvPr>
          <p:cNvSpPr txBox="1"/>
          <p:nvPr/>
        </p:nvSpPr>
        <p:spPr>
          <a:xfrm>
            <a:off x="812823" y="5401339"/>
            <a:ext cx="195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-0.38 eV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3F55D9-541E-1246-8151-2F95EB2D761E}"/>
              </a:ext>
            </a:extLst>
          </p:cNvPr>
          <p:cNvSpPr txBox="1"/>
          <p:nvPr/>
        </p:nvSpPr>
        <p:spPr>
          <a:xfrm>
            <a:off x="3140070" y="5401339"/>
            <a:ext cx="195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-0.85 eV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5321B6-B19F-3244-AAF2-5FB142224FAE}"/>
              </a:ext>
            </a:extLst>
          </p:cNvPr>
          <p:cNvSpPr txBox="1"/>
          <p:nvPr/>
        </p:nvSpPr>
        <p:spPr>
          <a:xfrm>
            <a:off x="5467316" y="5401339"/>
            <a:ext cx="195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-1.77 eV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BFA0EF-4952-984C-A96C-1B26276BAB9D}"/>
              </a:ext>
            </a:extLst>
          </p:cNvPr>
          <p:cNvSpPr txBox="1"/>
          <p:nvPr/>
        </p:nvSpPr>
        <p:spPr>
          <a:xfrm>
            <a:off x="7794563" y="5401339"/>
            <a:ext cx="195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-2.18 eV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087EAD-8300-8944-9783-F6EC3F008EA6}"/>
              </a:ext>
            </a:extLst>
          </p:cNvPr>
          <p:cNvSpPr txBox="1"/>
          <p:nvPr/>
        </p:nvSpPr>
        <p:spPr>
          <a:xfrm>
            <a:off x="10121809" y="5401339"/>
            <a:ext cx="195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-0.69 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AEFE73-8857-6047-8769-9B73196E80D8}"/>
                  </a:ext>
                </a:extLst>
              </p:cNvPr>
              <p:cNvSpPr txBox="1"/>
              <p:nvPr/>
            </p:nvSpPr>
            <p:spPr>
              <a:xfrm>
                <a:off x="4900606" y="1792042"/>
                <a:ext cx="37099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G</m:t>
                          </m:r>
                          <m:r>
                            <a:rPr lang="en-US" sz="3000" b="0" i="0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M</m:t>
                          </m:r>
                        </m:sub>
                      </m:sSub>
                      <m:r>
                        <a:rPr lang="en-US" sz="3000" b="0" i="0">
                          <a:latin typeface="Cambria Math" panose="02040503050406030204" pitchFamily="18" charset="0"/>
                          <a:ea typeface="Linux Libertine O" panose="02000503000000000000" pitchFamily="2" charset="0"/>
                          <a:cs typeface="Linux Libertine O" panose="02000503000000000000" pitchFamily="2" charset="0"/>
                        </a:rPr>
                        <m:t>−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b="0" i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G</m:t>
                          </m:r>
                        </m:sub>
                      </m:sSub>
                      <m:r>
                        <a:rPr lang="en-US" sz="3000" b="0" i="0">
                          <a:latin typeface="Cambria Math" panose="02040503050406030204" pitchFamily="18" charset="0"/>
                          <a:ea typeface="Linux Libertine O" panose="02000503000000000000" pitchFamily="2" charset="0"/>
                          <a:cs typeface="Linux Libertine O" panose="02000503000000000000" pitchFamily="2" charset="0"/>
                        </a:rPr>
                        <m:t>−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b="0" i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AEFE73-8857-6047-8769-9B73196E8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606" y="1792042"/>
                <a:ext cx="3709994" cy="461665"/>
              </a:xfrm>
              <a:prstGeom prst="rect">
                <a:avLst/>
              </a:prstGeom>
              <a:blipFill>
                <a:blip r:embed="rId13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A67AC-8EF1-B24A-A5D3-E646D56BF38D}"/>
                  </a:ext>
                </a:extLst>
              </p:cNvPr>
              <p:cNvSpPr txBox="1"/>
              <p:nvPr/>
            </p:nvSpPr>
            <p:spPr>
              <a:xfrm>
                <a:off x="4900606" y="1318402"/>
                <a:ext cx="37099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G</m:t>
                          </m:r>
                          <m:r>
                            <a:rPr lang="en-US" sz="3000" b="0" i="0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M</m:t>
                          </m:r>
                        </m:sub>
                      </m:sSub>
                      <m:r>
                        <a:rPr lang="en-US" sz="3000" b="0" i="0">
                          <a:latin typeface="Cambria Math" panose="02040503050406030204" pitchFamily="18" charset="0"/>
                          <a:ea typeface="Linux Libertine O" panose="02000503000000000000" pitchFamily="2" charset="0"/>
                          <a:cs typeface="Linux Libertine O" panose="02000503000000000000" pitchFamily="2" charset="0"/>
                        </a:rPr>
                        <m:t>−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b="0" i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G</m:t>
                          </m:r>
                        </m:sub>
                      </m:sSub>
                      <m:r>
                        <a:rPr lang="en-US" sz="3000" b="0" i="0">
                          <a:latin typeface="Cambria Math" panose="02040503050406030204" pitchFamily="18" charset="0"/>
                          <a:ea typeface="Linux Libertine O" panose="02000503000000000000" pitchFamily="2" charset="0"/>
                          <a:cs typeface="Linux Libertine O" panose="02000503000000000000" pitchFamily="2" charset="0"/>
                        </a:rPr>
                        <m:t>−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b="0" i="0">
                              <a:latin typeface="Cambria Math" panose="02040503050406030204" pitchFamily="18" charset="0"/>
                              <a:ea typeface="Linux Libertine O" panose="02000503000000000000" pitchFamily="2" charset="0"/>
                              <a:cs typeface="Linux Libertine O" panose="02000503000000000000" pitchFamily="2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ABA67AC-8EF1-B24A-A5D3-E646D56BF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606" y="1318402"/>
                <a:ext cx="3709994" cy="46166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085E7FA-6E3B-0B4D-B2B6-01ED743556E1}"/>
              </a:ext>
            </a:extLst>
          </p:cNvPr>
          <p:cNvSpPr txBox="1"/>
          <p:nvPr/>
        </p:nvSpPr>
        <p:spPr>
          <a:xfrm>
            <a:off x="2192759" y="1349179"/>
            <a:ext cx="2721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Interaction energy/eV: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945924-45EB-E441-8B48-A4A751FC4629}"/>
              </a:ext>
            </a:extLst>
          </p:cNvPr>
          <p:cNvSpPr txBox="1"/>
          <p:nvPr/>
        </p:nvSpPr>
        <p:spPr>
          <a:xfrm>
            <a:off x="2155372" y="1822819"/>
            <a:ext cx="3320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ea typeface="Linux Biolinum O" panose="02000503000000000000" pitchFamily="2" charset="0"/>
                <a:cs typeface="Arial" panose="020B0604020202020204" pitchFamily="34" charset="0"/>
              </a:rPr>
              <a:t>Charge density differences: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7C26318-19C1-C94F-8C6A-46AEB404FD82}"/>
              </a:ext>
            </a:extLst>
          </p:cNvPr>
          <p:cNvGrpSpPr/>
          <p:nvPr/>
        </p:nvGrpSpPr>
        <p:grpSpPr>
          <a:xfrm>
            <a:off x="8151628" y="1880112"/>
            <a:ext cx="354419" cy="369332"/>
            <a:chOff x="8151628" y="1880112"/>
            <a:chExt cx="354419" cy="36933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BB28FD0-D08E-4849-9774-052DE6F06BFB}"/>
                </a:ext>
              </a:extLst>
            </p:cNvPr>
            <p:cNvSpPr/>
            <p:nvPr/>
          </p:nvSpPr>
          <p:spPr>
            <a:xfrm>
              <a:off x="8151628" y="1897727"/>
              <a:ext cx="354419" cy="346321"/>
            </a:xfrm>
            <a:prstGeom prst="ellipse">
              <a:avLst/>
            </a:prstGeom>
            <a:solidFill>
              <a:srgbClr val="BABA42">
                <a:alpha val="79000"/>
              </a:srgbClr>
            </a:solidFill>
            <a:ln>
              <a:solidFill>
                <a:srgbClr val="BABA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49CDC1-FBBD-3042-BB71-7138456703E0}"/>
                </a:ext>
              </a:extLst>
            </p:cNvPr>
            <p:cNvSpPr txBox="1"/>
            <p:nvPr/>
          </p:nvSpPr>
          <p:spPr>
            <a:xfrm>
              <a:off x="8236689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+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87A3BC-424C-A145-AF3C-E513514B1624}"/>
              </a:ext>
            </a:extLst>
          </p:cNvPr>
          <p:cNvGrpSpPr/>
          <p:nvPr/>
        </p:nvGrpSpPr>
        <p:grpSpPr>
          <a:xfrm>
            <a:off x="8610600" y="1880112"/>
            <a:ext cx="354419" cy="369332"/>
            <a:chOff x="8610600" y="1880112"/>
            <a:chExt cx="354419" cy="36933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7A93E77-D05B-5448-90A3-A72450F8B35F}"/>
                </a:ext>
              </a:extLst>
            </p:cNvPr>
            <p:cNvSpPr/>
            <p:nvPr/>
          </p:nvSpPr>
          <p:spPr>
            <a:xfrm>
              <a:off x="8610600" y="1897727"/>
              <a:ext cx="354419" cy="346321"/>
            </a:xfrm>
            <a:prstGeom prst="ellipse">
              <a:avLst/>
            </a:prstGeom>
            <a:solidFill>
              <a:srgbClr val="5F9798">
                <a:alpha val="79000"/>
              </a:srgbClr>
            </a:solidFill>
            <a:ln>
              <a:solidFill>
                <a:srgbClr val="5F97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BBB5EB-CAB5-6F4A-8685-EC6320D2E0AD}"/>
                </a:ext>
              </a:extLst>
            </p:cNvPr>
            <p:cNvSpPr txBox="1"/>
            <p:nvPr/>
          </p:nvSpPr>
          <p:spPr>
            <a:xfrm>
              <a:off x="8700978" y="1880112"/>
              <a:ext cx="184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inux Libertine O" panose="02000503000000000000" pitchFamily="2" charset="0"/>
                  <a:ea typeface="Linux Libertine O" panose="02000503000000000000" pitchFamily="2" charset="0"/>
                  <a:cs typeface="Linux Libertine O" panose="02000503000000000000" pitchFamily="2" charset="0"/>
                </a:rPr>
                <a:t>-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B5280E-A6AF-F926-2758-D88974FC67A2}"/>
              </a:ext>
            </a:extLst>
          </p:cNvPr>
          <p:cNvSpPr txBox="1"/>
          <p:nvPr/>
        </p:nvSpPr>
        <p:spPr>
          <a:xfrm>
            <a:off x="838200" y="6356350"/>
            <a:ext cx="904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Vörös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D., </a:t>
            </a:r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Angeletti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A., </a:t>
            </a:r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Franchini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C., Mai, S., &amp; González, L. (2023). Adsorption of 4-(N, N-</a:t>
            </a:r>
            <a:r>
              <a:rPr lang="en-US" sz="9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Dimethylamino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)-4′-nitrostilbene on an Amorphous Silica Glass Surface.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Journal of Physical Chemistry C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9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127</a:t>
            </a:r>
            <a:r>
              <a:rPr lang="en-US" sz="9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(47), 22964-22974.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13F71B-71D6-1D3B-BC56-734668CEA2F4}"/>
              </a:ext>
            </a:extLst>
          </p:cNvPr>
          <p:cNvGrpSpPr/>
          <p:nvPr/>
        </p:nvGrpSpPr>
        <p:grpSpPr>
          <a:xfrm>
            <a:off x="-42527" y="0"/>
            <a:ext cx="780104" cy="7084828"/>
            <a:chOff x="-42527" y="0"/>
            <a:chExt cx="780104" cy="70848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CE964B-47F3-68A5-9585-3D3BD8C9BC8D}"/>
                </a:ext>
              </a:extLst>
            </p:cNvPr>
            <p:cNvSpPr/>
            <p:nvPr/>
          </p:nvSpPr>
          <p:spPr>
            <a:xfrm>
              <a:off x="0" y="0"/>
              <a:ext cx="694660" cy="6858000"/>
            </a:xfrm>
            <a:prstGeom prst="rect">
              <a:avLst/>
            </a:prstGeom>
            <a:ln>
              <a:solidFill>
                <a:srgbClr val="5E376D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924054-A0F0-526A-2188-315BC50FCE3D}"/>
                </a:ext>
              </a:extLst>
            </p:cNvPr>
            <p:cNvSpPr txBox="1"/>
            <p:nvPr/>
          </p:nvSpPr>
          <p:spPr>
            <a:xfrm rot="16200000">
              <a:off x="-494415" y="6081501"/>
              <a:ext cx="16834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Dóra</a:t>
              </a:r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Vörös</a:t>
              </a:r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ea typeface="Linux Libertine O" panose="02000503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130CEE-6D07-6F5F-7BF3-C7CDEE7BD8DA}"/>
                </a:ext>
              </a:extLst>
            </p:cNvPr>
            <p:cNvSpPr txBox="1"/>
            <p:nvPr/>
          </p:nvSpPr>
          <p:spPr>
            <a:xfrm rot="16200000">
              <a:off x="-926717" y="3319190"/>
              <a:ext cx="25480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ea typeface="Linux Libertine O" panose="02000503000000000000" pitchFamily="2" charset="0"/>
                  <a:cs typeface="Arial" panose="020B0604020202020204" pitchFamily="34" charset="0"/>
                </a:rPr>
                <a:t>Libra Summer School 2024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FD938A4-EE4F-B75B-B6F5-D8D205630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-432579" y="390052"/>
              <a:ext cx="1560207" cy="780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8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3870</TotalTime>
  <Words>4516</Words>
  <Application>Microsoft Macintosh PowerPoint</Application>
  <PresentationFormat>Widescreen</PresentationFormat>
  <Paragraphs>579</Paragraphs>
  <Slides>40</Slides>
  <Notes>40</Notes>
  <HiddenSlides>11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Cambria Math</vt:lpstr>
      <vt:lpstr>Linux Biolinum O</vt:lpstr>
      <vt:lpstr>Linux Libertine O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StudentIn</dc:creator>
  <cp:lastModifiedBy>StudentIn</cp:lastModifiedBy>
  <cp:revision>81</cp:revision>
  <dcterms:created xsi:type="dcterms:W3CDTF">2024-03-29T13:18:42Z</dcterms:created>
  <dcterms:modified xsi:type="dcterms:W3CDTF">2024-07-08T19:38:59Z</dcterms:modified>
</cp:coreProperties>
</file>